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61" r:id="rId3"/>
    <p:sldId id="257" r:id="rId4"/>
    <p:sldId id="259" r:id="rId5"/>
    <p:sldId id="258" r:id="rId6"/>
    <p:sldId id="260" r:id="rId7"/>
    <p:sldId id="262" r:id="rId8"/>
    <p:sldId id="263" r:id="rId9"/>
    <p:sldId id="264" r:id="rId10"/>
    <p:sldId id="265" r:id="rId11"/>
    <p:sldId id="267" r:id="rId12"/>
    <p:sldId id="268" r:id="rId13"/>
    <p:sldId id="266"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0099CC"/>
    <a:srgbClr val="66FF33"/>
    <a:srgbClr val="339933"/>
    <a:srgbClr val="FF6600"/>
    <a:srgbClr val="9900FF"/>
    <a:srgbClr val="FF0066"/>
    <a:srgbClr val="9933FF"/>
    <a:srgbClr val="800080"/>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83C2994-3E43-4E26-B9BD-7C9F6991A7CA}" type="datetimeFigureOut">
              <a:rPr lang="en-US" smtClean="0"/>
              <a:t>2/14/2020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0FBBDAA-4C85-4FC9-88AE-24FF5867BFDD}" type="slidenum">
              <a:rPr lang="en-US" smtClean="0"/>
              <a:t>‹#›</a:t>
            </a:fld>
            <a:endParaRPr lang="en-US"/>
          </a:p>
        </p:txBody>
      </p:sp>
    </p:spTree>
    <p:extLst>
      <p:ext uri="{BB962C8B-B14F-4D97-AF65-F5344CB8AC3E}">
        <p14:creationId xmlns:p14="http://schemas.microsoft.com/office/powerpoint/2010/main" val="42568329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FDD8D8-B97E-4716-8A48-5E658791853B}"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133405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DD8D8-B97E-4716-8A48-5E658791853B}"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94324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DD8D8-B97E-4716-8A48-5E658791853B}"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385951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DD8D8-B97E-4716-8A48-5E658791853B}"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2993476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FDD8D8-B97E-4716-8A48-5E658791853B}"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19895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FDD8D8-B97E-4716-8A48-5E658791853B}"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4198030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FDD8D8-B97E-4716-8A48-5E658791853B}" type="datetimeFigureOut">
              <a:rPr lang="en-US" smtClean="0"/>
              <a:t>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402315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FDD8D8-B97E-4716-8A48-5E658791853B}" type="datetimeFigureOut">
              <a:rPr lang="en-US" smtClean="0"/>
              <a:t>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290337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DD8D8-B97E-4716-8A48-5E658791853B}" type="datetimeFigureOut">
              <a:rPr lang="en-US" smtClean="0"/>
              <a:t>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1622792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DD8D8-B97E-4716-8A48-5E658791853B}"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3352915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DD8D8-B97E-4716-8A48-5E658791853B}"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CA043-898A-4EDA-BB15-ABAD5A11DCC6}" type="slidenum">
              <a:rPr lang="en-US" smtClean="0"/>
              <a:t>‹#›</a:t>
            </a:fld>
            <a:endParaRPr lang="en-US"/>
          </a:p>
        </p:txBody>
      </p:sp>
    </p:spTree>
    <p:extLst>
      <p:ext uri="{BB962C8B-B14F-4D97-AF65-F5344CB8AC3E}">
        <p14:creationId xmlns:p14="http://schemas.microsoft.com/office/powerpoint/2010/main" val="374953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DD8D8-B97E-4716-8A48-5E658791853B}" type="datetimeFigureOut">
              <a:rPr lang="en-US" smtClean="0"/>
              <a:t>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CA043-898A-4EDA-BB15-ABAD5A11DCC6}" type="slidenum">
              <a:rPr lang="en-US" smtClean="0"/>
              <a:t>‹#›</a:t>
            </a:fld>
            <a:endParaRPr lang="en-US"/>
          </a:p>
        </p:txBody>
      </p:sp>
    </p:spTree>
    <p:extLst>
      <p:ext uri="{BB962C8B-B14F-4D97-AF65-F5344CB8AC3E}">
        <p14:creationId xmlns:p14="http://schemas.microsoft.com/office/powerpoint/2010/main" val="3754614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14714"/>
            <a:ext cx="7914286" cy="2914286"/>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4038600"/>
            <a:ext cx="5804647" cy="2133600"/>
          </a:xfrm>
          <a:prstGeom prst="rect">
            <a:avLst/>
          </a:prstGeom>
        </p:spPr>
      </p:pic>
    </p:spTree>
    <p:extLst>
      <p:ext uri="{BB962C8B-B14F-4D97-AF65-F5344CB8AC3E}">
        <p14:creationId xmlns:p14="http://schemas.microsoft.com/office/powerpoint/2010/main" val="12217639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00FF"/>
                </a:solidFill>
              </a:rPr>
              <a:t>Rewrite each sentence below using an ellipsis. Answers may vary.</a:t>
            </a:r>
            <a:endParaRPr lang="en-US" sz="3200" dirty="0">
              <a:solidFill>
                <a:srgbClr val="0000FF"/>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solidFill>
                  <a:srgbClr val="0000FF"/>
                </a:solidFill>
              </a:rPr>
              <a:t>I thought the party was nice.</a:t>
            </a:r>
          </a:p>
          <a:p>
            <a:pPr marL="514350" indent="-514350">
              <a:buAutoNum type="arabicPeriod"/>
            </a:pPr>
            <a:endParaRPr lang="en-US" dirty="0">
              <a:solidFill>
                <a:srgbClr val="0000FF"/>
              </a:solidFill>
            </a:endParaRPr>
          </a:p>
          <a:p>
            <a:pPr marL="0" indent="0">
              <a:buNone/>
            </a:pPr>
            <a:r>
              <a:rPr lang="en-US" dirty="0" smtClean="0">
                <a:solidFill>
                  <a:srgbClr val="FF6600"/>
                </a:solidFill>
              </a:rPr>
              <a:t>I thought the party was . . . </a:t>
            </a:r>
            <a:r>
              <a:rPr lang="en-US" dirty="0">
                <a:solidFill>
                  <a:srgbClr val="FF6600"/>
                </a:solidFill>
              </a:rPr>
              <a:t>n</a:t>
            </a:r>
            <a:r>
              <a:rPr lang="en-US" dirty="0" smtClean="0">
                <a:solidFill>
                  <a:srgbClr val="FF6600"/>
                </a:solidFill>
              </a:rPr>
              <a:t>ice.</a:t>
            </a:r>
            <a:endParaRPr lang="en-US" dirty="0">
              <a:solidFill>
                <a:srgbClr val="FF6600"/>
              </a:solidFill>
            </a:endParaRPr>
          </a:p>
        </p:txBody>
      </p:sp>
    </p:spTree>
    <p:extLst>
      <p:ext uri="{BB962C8B-B14F-4D97-AF65-F5344CB8AC3E}">
        <p14:creationId xmlns:p14="http://schemas.microsoft.com/office/powerpoint/2010/main" val="117120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FF"/>
                </a:solidFill>
              </a:rPr>
              <a:t>Rewrite each sentence below using an ellipsis</a:t>
            </a:r>
            <a:r>
              <a:rPr lang="en-US" sz="3200" dirty="0" smtClean="0">
                <a:solidFill>
                  <a:srgbClr val="0000FF"/>
                </a:solidFill>
              </a:rPr>
              <a:t>.</a:t>
            </a:r>
            <a:r>
              <a:rPr lang="en-US" sz="3200" dirty="0">
                <a:solidFill>
                  <a:srgbClr val="0000FF"/>
                </a:solidFill>
              </a:rPr>
              <a:t> Answers may vary.</a:t>
            </a:r>
            <a:endParaRPr lang="en-US" dirty="0"/>
          </a:p>
        </p:txBody>
      </p:sp>
      <p:sp>
        <p:nvSpPr>
          <p:cNvPr id="3" name="Content Placeholder 2"/>
          <p:cNvSpPr>
            <a:spLocks noGrp="1"/>
          </p:cNvSpPr>
          <p:nvPr>
            <p:ph idx="1"/>
          </p:nvPr>
        </p:nvSpPr>
        <p:spPr/>
        <p:txBody>
          <a:bodyPr/>
          <a:lstStyle/>
          <a:p>
            <a:pPr marL="514350" indent="-514350">
              <a:buAutoNum type="arabicPeriod" startAt="4"/>
            </a:pPr>
            <a:r>
              <a:rPr lang="en-US" dirty="0" smtClean="0">
                <a:solidFill>
                  <a:srgbClr val="0000FF"/>
                </a:solidFill>
              </a:rPr>
              <a:t>“I want,” Stacy said, dreamily.</a:t>
            </a:r>
          </a:p>
          <a:p>
            <a:pPr marL="514350" indent="-514350">
              <a:buAutoNum type="arabicPeriod" startAt="4"/>
            </a:pPr>
            <a:endParaRPr lang="en-US" dirty="0">
              <a:solidFill>
                <a:srgbClr val="0000FF"/>
              </a:solidFill>
            </a:endParaRPr>
          </a:p>
          <a:p>
            <a:pPr marL="0" indent="0">
              <a:buNone/>
            </a:pPr>
            <a:r>
              <a:rPr lang="en-US" dirty="0" smtClean="0">
                <a:solidFill>
                  <a:srgbClr val="FF6600"/>
                </a:solidFill>
              </a:rPr>
              <a:t>“I want . . .” Stacy said, dreamily.</a:t>
            </a:r>
          </a:p>
          <a:p>
            <a:pPr marL="0" indent="0">
              <a:buNone/>
            </a:pPr>
            <a:endParaRPr lang="en-US" dirty="0">
              <a:solidFill>
                <a:srgbClr val="FF6600"/>
              </a:solidFill>
            </a:endParaRPr>
          </a:p>
        </p:txBody>
      </p:sp>
    </p:spTree>
    <p:extLst>
      <p:ext uri="{BB962C8B-B14F-4D97-AF65-F5344CB8AC3E}">
        <p14:creationId xmlns:p14="http://schemas.microsoft.com/office/powerpoint/2010/main" val="132491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FF"/>
                </a:solidFill>
              </a:rPr>
              <a:t>Rewrite each sentence below using an ellipsis</a:t>
            </a:r>
            <a:r>
              <a:rPr lang="en-US" sz="3200" dirty="0" smtClean="0">
                <a:solidFill>
                  <a:srgbClr val="0000FF"/>
                </a:solidFill>
              </a:rPr>
              <a:t>. </a:t>
            </a:r>
            <a:r>
              <a:rPr lang="en-US" sz="3200" dirty="0">
                <a:solidFill>
                  <a:srgbClr val="0000FF"/>
                </a:solidFill>
              </a:rPr>
              <a:t>Answers may vary.</a:t>
            </a:r>
            <a:endParaRPr lang="en-US" dirty="0"/>
          </a:p>
        </p:txBody>
      </p:sp>
      <p:sp>
        <p:nvSpPr>
          <p:cNvPr id="3" name="Content Placeholder 2"/>
          <p:cNvSpPr>
            <a:spLocks noGrp="1"/>
          </p:cNvSpPr>
          <p:nvPr>
            <p:ph idx="1"/>
          </p:nvPr>
        </p:nvSpPr>
        <p:spPr/>
        <p:txBody>
          <a:bodyPr/>
          <a:lstStyle/>
          <a:p>
            <a:pPr marL="514350" indent="-514350">
              <a:buAutoNum type="arabicPeriod" startAt="5"/>
            </a:pPr>
            <a:r>
              <a:rPr lang="en-US" dirty="0" smtClean="0">
                <a:solidFill>
                  <a:srgbClr val="0000FF"/>
                </a:solidFill>
              </a:rPr>
              <a:t>“No, no, no, no!” exclaimed Horace.</a:t>
            </a:r>
          </a:p>
          <a:p>
            <a:pPr marL="514350" indent="-514350">
              <a:buAutoNum type="arabicPeriod" startAt="5"/>
            </a:pPr>
            <a:endParaRPr lang="en-US" dirty="0">
              <a:solidFill>
                <a:srgbClr val="0000FF"/>
              </a:solidFill>
            </a:endParaRPr>
          </a:p>
          <a:p>
            <a:pPr marL="0" indent="0">
              <a:buNone/>
            </a:pPr>
            <a:r>
              <a:rPr lang="en-US" dirty="0" smtClean="0">
                <a:solidFill>
                  <a:srgbClr val="FF6600"/>
                </a:solidFill>
              </a:rPr>
              <a:t>“No . . . no. . . no. . .no!” exclaimed Horace.</a:t>
            </a:r>
            <a:endParaRPr lang="en-US" dirty="0">
              <a:solidFill>
                <a:srgbClr val="FF6600"/>
              </a:solidFill>
            </a:endParaRPr>
          </a:p>
        </p:txBody>
      </p:sp>
    </p:spTree>
    <p:extLst>
      <p:ext uri="{BB962C8B-B14F-4D97-AF65-F5344CB8AC3E}">
        <p14:creationId xmlns:p14="http://schemas.microsoft.com/office/powerpoint/2010/main" val="219576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FF"/>
                </a:solidFill>
              </a:rPr>
              <a:t>Rewrite each sentence below using an ellipsis</a:t>
            </a:r>
            <a:r>
              <a:rPr lang="en-US" sz="3200" dirty="0" smtClean="0">
                <a:solidFill>
                  <a:srgbClr val="0000FF"/>
                </a:solidFill>
              </a:rPr>
              <a:t>.</a:t>
            </a:r>
            <a:r>
              <a:rPr lang="en-US" sz="3200" dirty="0">
                <a:solidFill>
                  <a:srgbClr val="0000FF"/>
                </a:solidFill>
              </a:rPr>
              <a:t> Answers may vary.</a:t>
            </a:r>
            <a:r>
              <a:rPr lang="en-US" sz="3200" dirty="0" smtClean="0">
                <a:solidFill>
                  <a:srgbClr val="0000FF"/>
                </a:solidFill>
              </a:rPr>
              <a:t>  </a:t>
            </a:r>
            <a:endParaRPr lang="en-US" dirty="0"/>
          </a:p>
        </p:txBody>
      </p:sp>
      <p:sp>
        <p:nvSpPr>
          <p:cNvPr id="3" name="Content Placeholder 2"/>
          <p:cNvSpPr>
            <a:spLocks noGrp="1"/>
          </p:cNvSpPr>
          <p:nvPr>
            <p:ph idx="1"/>
          </p:nvPr>
        </p:nvSpPr>
        <p:spPr/>
        <p:txBody>
          <a:bodyPr/>
          <a:lstStyle/>
          <a:p>
            <a:pPr marL="514350" indent="-514350">
              <a:buAutoNum type="arabicPeriod" startAt="2"/>
            </a:pPr>
            <a:r>
              <a:rPr lang="en-US" dirty="0" smtClean="0">
                <a:solidFill>
                  <a:srgbClr val="0000FF"/>
                </a:solidFill>
              </a:rPr>
              <a:t>Otto said, “There’s nothing inside.”</a:t>
            </a:r>
          </a:p>
          <a:p>
            <a:pPr marL="0" indent="0">
              <a:buNone/>
            </a:pPr>
            <a:endParaRPr lang="en-US" dirty="0" smtClean="0">
              <a:solidFill>
                <a:srgbClr val="0000FF"/>
              </a:solidFill>
            </a:endParaRPr>
          </a:p>
          <a:p>
            <a:pPr marL="0" indent="0">
              <a:buNone/>
            </a:pPr>
            <a:r>
              <a:rPr lang="en-US" dirty="0" smtClean="0">
                <a:solidFill>
                  <a:srgbClr val="FF6600"/>
                </a:solidFill>
              </a:rPr>
              <a:t>Otto said “There’s nothing inside . . . .”</a:t>
            </a:r>
            <a:endParaRPr lang="en-US" dirty="0">
              <a:solidFill>
                <a:srgbClr val="FF6600"/>
              </a:solidFill>
            </a:endParaRPr>
          </a:p>
        </p:txBody>
      </p:sp>
    </p:spTree>
    <p:extLst>
      <p:ext uri="{BB962C8B-B14F-4D97-AF65-F5344CB8AC3E}">
        <p14:creationId xmlns:p14="http://schemas.microsoft.com/office/powerpoint/2010/main" val="123968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FF"/>
                </a:solidFill>
              </a:rPr>
              <a:t>Rewrite each sentence below using an ellipsis</a:t>
            </a:r>
            <a:r>
              <a:rPr lang="en-US" sz="3200" dirty="0" smtClean="0">
                <a:solidFill>
                  <a:srgbClr val="0000FF"/>
                </a:solidFill>
              </a:rPr>
              <a:t>.</a:t>
            </a:r>
            <a:r>
              <a:rPr lang="en-US" sz="3200" dirty="0">
                <a:solidFill>
                  <a:srgbClr val="0000FF"/>
                </a:solidFill>
              </a:rPr>
              <a:t> Answers may vary.</a:t>
            </a:r>
            <a:r>
              <a:rPr lang="en-US" sz="3200" dirty="0" smtClean="0">
                <a:solidFill>
                  <a:srgbClr val="0000FF"/>
                </a:solidFill>
              </a:rPr>
              <a:t> </a:t>
            </a:r>
            <a:endParaRPr lang="en-US" dirty="0"/>
          </a:p>
        </p:txBody>
      </p:sp>
      <p:sp>
        <p:nvSpPr>
          <p:cNvPr id="3" name="Content Placeholder 2"/>
          <p:cNvSpPr>
            <a:spLocks noGrp="1"/>
          </p:cNvSpPr>
          <p:nvPr>
            <p:ph idx="1"/>
          </p:nvPr>
        </p:nvSpPr>
        <p:spPr/>
        <p:txBody>
          <a:bodyPr/>
          <a:lstStyle/>
          <a:p>
            <a:pPr marL="514350" indent="-514350">
              <a:buAutoNum type="arabicPeriod" startAt="3"/>
            </a:pPr>
            <a:r>
              <a:rPr lang="en-US" dirty="0" smtClean="0">
                <a:solidFill>
                  <a:srgbClr val="0000FF"/>
                </a:solidFill>
              </a:rPr>
              <a:t>The dog looked at the large cat and then looked away.</a:t>
            </a:r>
          </a:p>
          <a:p>
            <a:pPr marL="514350" indent="-514350">
              <a:buAutoNum type="arabicPeriod" startAt="3"/>
            </a:pPr>
            <a:endParaRPr lang="en-US" dirty="0">
              <a:solidFill>
                <a:srgbClr val="0000FF"/>
              </a:solidFill>
            </a:endParaRPr>
          </a:p>
          <a:p>
            <a:pPr marL="0" indent="0">
              <a:buNone/>
            </a:pPr>
            <a:r>
              <a:rPr lang="en-US" dirty="0" smtClean="0">
                <a:solidFill>
                  <a:srgbClr val="FF6600"/>
                </a:solidFill>
              </a:rPr>
              <a:t>“The dog looked at the large cat . . . and then looked away.</a:t>
            </a:r>
            <a:endParaRPr lang="en-US" dirty="0">
              <a:solidFill>
                <a:srgbClr val="FF6600"/>
              </a:solidFill>
            </a:endParaRPr>
          </a:p>
        </p:txBody>
      </p:sp>
    </p:spTree>
    <p:extLst>
      <p:ext uri="{BB962C8B-B14F-4D97-AF65-F5344CB8AC3E}">
        <p14:creationId xmlns:p14="http://schemas.microsoft.com/office/powerpoint/2010/main" val="232159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FF"/>
                </a:solidFill>
              </a:rPr>
              <a:t>Rewrite each sentence below using an ellipsis</a:t>
            </a:r>
            <a:r>
              <a:rPr lang="en-US" sz="3200" dirty="0" smtClean="0">
                <a:solidFill>
                  <a:srgbClr val="0000FF"/>
                </a:solidFill>
              </a:rPr>
              <a:t>.</a:t>
            </a:r>
            <a:r>
              <a:rPr lang="en-US" sz="3200" dirty="0">
                <a:solidFill>
                  <a:srgbClr val="0000FF"/>
                </a:solidFill>
              </a:rPr>
              <a:t> Answers may vary.</a:t>
            </a:r>
            <a:r>
              <a:rPr lang="en-US" sz="3200" dirty="0" smtClean="0">
                <a:solidFill>
                  <a:srgbClr val="0000FF"/>
                </a:solidFill>
              </a:rPr>
              <a:t> </a:t>
            </a:r>
            <a:endParaRPr lang="en-US" dirty="0"/>
          </a:p>
        </p:txBody>
      </p:sp>
      <p:sp>
        <p:nvSpPr>
          <p:cNvPr id="3" name="Content Placeholder 2"/>
          <p:cNvSpPr>
            <a:spLocks noGrp="1"/>
          </p:cNvSpPr>
          <p:nvPr>
            <p:ph idx="1"/>
          </p:nvPr>
        </p:nvSpPr>
        <p:spPr/>
        <p:txBody>
          <a:bodyPr/>
          <a:lstStyle/>
          <a:p>
            <a:pPr marL="514350" indent="-514350">
              <a:buAutoNum type="arabicPeriod" startAt="6"/>
            </a:pPr>
            <a:r>
              <a:rPr lang="en-US" dirty="0" smtClean="0">
                <a:solidFill>
                  <a:srgbClr val="0000FF"/>
                </a:solidFill>
              </a:rPr>
              <a:t>The flower arrangement was unusual.</a:t>
            </a:r>
          </a:p>
          <a:p>
            <a:pPr marL="514350" indent="-514350">
              <a:buAutoNum type="arabicPeriod" startAt="6"/>
            </a:pPr>
            <a:endParaRPr lang="en-US" dirty="0">
              <a:solidFill>
                <a:srgbClr val="0000FF"/>
              </a:solidFill>
            </a:endParaRPr>
          </a:p>
          <a:p>
            <a:pPr marL="0" indent="0">
              <a:buNone/>
            </a:pPr>
            <a:r>
              <a:rPr lang="en-US" dirty="0" smtClean="0">
                <a:solidFill>
                  <a:srgbClr val="FF6600"/>
                </a:solidFill>
              </a:rPr>
              <a:t>The flower arrangement was . . . </a:t>
            </a:r>
            <a:r>
              <a:rPr lang="en-US" dirty="0">
                <a:solidFill>
                  <a:srgbClr val="FF6600"/>
                </a:solidFill>
              </a:rPr>
              <a:t>u</a:t>
            </a:r>
            <a:r>
              <a:rPr lang="en-US" dirty="0" smtClean="0">
                <a:solidFill>
                  <a:srgbClr val="FF6600"/>
                </a:solidFill>
              </a:rPr>
              <a:t>nusual.</a:t>
            </a:r>
          </a:p>
          <a:p>
            <a:pPr marL="0" indent="0">
              <a:buNone/>
            </a:pPr>
            <a:endParaRPr lang="en-US" dirty="0">
              <a:solidFill>
                <a:srgbClr val="FF6600"/>
              </a:solidFill>
            </a:endParaRPr>
          </a:p>
          <a:p>
            <a:pPr marL="0" indent="0">
              <a:buNone/>
            </a:pPr>
            <a:r>
              <a:rPr lang="en-US" dirty="0" smtClean="0">
                <a:solidFill>
                  <a:srgbClr val="002060"/>
                </a:solidFill>
              </a:rPr>
              <a:t>Completion grade/practice.</a:t>
            </a:r>
            <a:endParaRPr lang="en-US" dirty="0">
              <a:solidFill>
                <a:srgbClr val="002060"/>
              </a:solidFill>
            </a:endParaRPr>
          </a:p>
        </p:txBody>
      </p:sp>
    </p:spTree>
    <p:extLst>
      <p:ext uri="{BB962C8B-B14F-4D97-AF65-F5344CB8AC3E}">
        <p14:creationId xmlns:p14="http://schemas.microsoft.com/office/powerpoint/2010/main" val="164762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833354"/>
            <a:ext cx="8382000" cy="6024646"/>
          </a:xfrm>
        </p:spPr>
        <p:txBody>
          <a:bodyPr>
            <a:normAutofit fontScale="70000" lnSpcReduction="20000"/>
          </a:bodyPr>
          <a:lstStyle/>
          <a:p>
            <a:pPr marL="0" indent="0">
              <a:buNone/>
            </a:pPr>
            <a:r>
              <a:rPr lang="en-US" dirty="0" smtClean="0">
                <a:solidFill>
                  <a:srgbClr val="FF0066"/>
                </a:solidFill>
              </a:rPr>
              <a:t>An ellipsis is a series of three dots (. . .) which shows that some text has been left out.  The ellipsis is used to shorten a long quotation.  The omitted text does not change the meaning of the quotation and is unnecessary to understanding the quotation.</a:t>
            </a:r>
          </a:p>
          <a:p>
            <a:endParaRPr lang="en-US" dirty="0">
              <a:solidFill>
                <a:srgbClr val="FF0066"/>
              </a:solidFill>
            </a:endParaRPr>
          </a:p>
          <a:p>
            <a:pPr marL="0" indent="0">
              <a:buNone/>
            </a:pPr>
            <a:r>
              <a:rPr lang="en-US" b="1" dirty="0" smtClean="0">
                <a:solidFill>
                  <a:srgbClr val="FF0066"/>
                </a:solidFill>
              </a:rPr>
              <a:t>Example with complete quotation:</a:t>
            </a:r>
          </a:p>
          <a:p>
            <a:pPr marL="0" indent="0">
              <a:buNone/>
            </a:pPr>
            <a:r>
              <a:rPr lang="en-US" dirty="0" smtClean="0">
                <a:solidFill>
                  <a:srgbClr val="FF0066"/>
                </a:solidFill>
              </a:rPr>
              <a:t>John F. Kennedy made a promise in his inaugurated speech:  “Let every nation know whether it wishes us well or ill, that we shall pay any price, bear any burden, meet any hardship, support any friend, oppose any foe, in order to assure the survival and the success of liberty.</a:t>
            </a:r>
          </a:p>
          <a:p>
            <a:pPr marL="0" indent="0">
              <a:buNone/>
            </a:pPr>
            <a:endParaRPr lang="en-US" dirty="0">
              <a:solidFill>
                <a:srgbClr val="FF0066"/>
              </a:solidFill>
            </a:endParaRPr>
          </a:p>
          <a:p>
            <a:pPr marL="0" indent="0">
              <a:buNone/>
            </a:pPr>
            <a:r>
              <a:rPr lang="en-US" b="1" dirty="0" smtClean="0">
                <a:solidFill>
                  <a:srgbClr val="FF0066"/>
                </a:solidFill>
              </a:rPr>
              <a:t>Example with ellipsis:</a:t>
            </a:r>
          </a:p>
          <a:p>
            <a:pPr marL="0" indent="0">
              <a:buNone/>
            </a:pPr>
            <a:r>
              <a:rPr lang="en-US" dirty="0" smtClean="0">
                <a:solidFill>
                  <a:srgbClr val="FF0066"/>
                </a:solidFill>
              </a:rPr>
              <a:t>John F. Kennedy made a promise in his inaugural speech:  “Let every nation know, whether it wishes us well or ill, that we </a:t>
            </a:r>
            <a:r>
              <a:rPr lang="en-US" dirty="0" err="1" smtClean="0">
                <a:solidFill>
                  <a:srgbClr val="FF0066"/>
                </a:solidFill>
              </a:rPr>
              <a:t>shal</a:t>
            </a:r>
            <a:r>
              <a:rPr lang="en-US" dirty="0" smtClean="0">
                <a:solidFill>
                  <a:srgbClr val="FF0066"/>
                </a:solidFill>
              </a:rPr>
              <a:t> pay any price . . . to assure the survival and the success of liberty.”</a:t>
            </a:r>
          </a:p>
          <a:p>
            <a:pPr marL="0" indent="0">
              <a:buNone/>
            </a:pPr>
            <a:endParaRPr lang="en-US" dirty="0">
              <a:solidFill>
                <a:srgbClr val="FF0066"/>
              </a:solidFill>
            </a:endParaRPr>
          </a:p>
          <a:p>
            <a:pPr marL="0" indent="0">
              <a:buNone/>
            </a:pPr>
            <a:endParaRPr lang="en-US" dirty="0">
              <a:solidFill>
                <a:srgbClr val="FF0066"/>
              </a:solidFill>
            </a:endParaRPr>
          </a:p>
        </p:txBody>
      </p:sp>
      <p:sp>
        <p:nvSpPr>
          <p:cNvPr id="4" name="Rectangle 3"/>
          <p:cNvSpPr/>
          <p:nvPr/>
        </p:nvSpPr>
        <p:spPr>
          <a:xfrm>
            <a:off x="148472" y="2357"/>
            <a:ext cx="9178440" cy="584775"/>
          </a:xfrm>
          <a:prstGeom prst="rect">
            <a:avLst/>
          </a:prstGeom>
          <a:noFill/>
        </p:spPr>
        <p:txBody>
          <a:bodyPr wrap="square" lIns="91440" tIns="45720" rIns="91440" bIns="45720">
            <a:spAutoFit/>
          </a:bodyPr>
          <a:lstStyle/>
          <a:p>
            <a:pPr algn="ctr"/>
            <a:r>
              <a:rPr lang="en-US" sz="3200" b="1" cap="none" spc="300" dirty="0" smtClean="0">
                <a:ln w="11430" cmpd="sng">
                  <a:solidFill>
                    <a:srgbClr val="008000"/>
                  </a:solidFill>
                  <a:prstDash val="solid"/>
                  <a:miter lim="800000"/>
                </a:ln>
                <a:solidFill>
                  <a:srgbClr val="FF0066"/>
                </a:solidFill>
                <a:effectLst>
                  <a:glow rad="45500">
                    <a:schemeClr val="accent1">
                      <a:satMod val="220000"/>
                      <a:alpha val="35000"/>
                    </a:schemeClr>
                  </a:glow>
                </a:effectLst>
              </a:rPr>
              <a:t>Wednesday-The Ellipsis for Omitting Text</a:t>
            </a:r>
            <a:endParaRPr lang="en-US" sz="3200" b="1" cap="none" spc="300" dirty="0">
              <a:ln w="11430" cmpd="sng">
                <a:solidFill>
                  <a:srgbClr val="008000"/>
                </a:solidFill>
                <a:prstDash val="solid"/>
                <a:miter lim="800000"/>
              </a:ln>
              <a:solidFill>
                <a:srgbClr val="FF0066"/>
              </a:solidFill>
              <a:effectLst>
                <a:glow rad="45500">
                  <a:schemeClr val="accent1">
                    <a:satMod val="220000"/>
                    <a:alpha val="35000"/>
                  </a:schemeClr>
                </a:glow>
              </a:effectLst>
            </a:endParaRPr>
          </a:p>
        </p:txBody>
      </p:sp>
      <p:cxnSp>
        <p:nvCxnSpPr>
          <p:cNvPr id="6" name="Straight Connector 5"/>
          <p:cNvCxnSpPr/>
          <p:nvPr/>
        </p:nvCxnSpPr>
        <p:spPr>
          <a:xfrm>
            <a:off x="224672" y="3505200"/>
            <a:ext cx="7700128" cy="0"/>
          </a:xfrm>
          <a:prstGeom prst="line">
            <a:avLst/>
          </a:prstGeom>
          <a:ln w="5080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24672" y="3810000"/>
            <a:ext cx="1299328" cy="0"/>
          </a:xfrm>
          <a:prstGeom prst="line">
            <a:avLst/>
          </a:prstGeom>
          <a:ln w="5080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76400" y="1676400"/>
            <a:ext cx="3352800" cy="0"/>
          </a:xfrm>
          <a:prstGeom prst="line">
            <a:avLst/>
          </a:prstGeom>
          <a:ln w="50800">
            <a:solidFill>
              <a:srgbClr val="0080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6096000" y="4950411"/>
            <a:ext cx="2698172" cy="1905000"/>
          </a:xfrm>
          <a:prstGeom prst="ellipse">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6700982" y="5025748"/>
            <a:ext cx="2093190" cy="1754326"/>
          </a:xfrm>
          <a:prstGeom prst="rect">
            <a:avLst/>
          </a:prstGeom>
          <a:noFill/>
        </p:spPr>
        <p:txBody>
          <a:bodyPr wrap="square" rtlCol="0">
            <a:spAutoFit/>
          </a:bodyPr>
          <a:lstStyle/>
          <a:p>
            <a:r>
              <a:rPr lang="en-US" dirty="0" smtClean="0">
                <a:solidFill>
                  <a:srgbClr val="FF0066"/>
                </a:solidFill>
              </a:rPr>
              <a:t>Note</a:t>
            </a:r>
          </a:p>
          <a:p>
            <a:r>
              <a:rPr lang="en-US" dirty="0" smtClean="0">
                <a:solidFill>
                  <a:srgbClr val="FF0066"/>
                </a:solidFill>
              </a:rPr>
              <a:t>There is a space before and after the </a:t>
            </a:r>
            <a:r>
              <a:rPr lang="en-US" dirty="0" err="1" smtClean="0">
                <a:solidFill>
                  <a:srgbClr val="FF0066"/>
                </a:solidFill>
              </a:rPr>
              <a:t>elipsses</a:t>
            </a:r>
            <a:r>
              <a:rPr lang="en-US" dirty="0" smtClean="0">
                <a:solidFill>
                  <a:srgbClr val="FF0066"/>
                </a:solidFill>
              </a:rPr>
              <a:t> and between each dot.</a:t>
            </a:r>
          </a:p>
          <a:p>
            <a:pPr algn="ctr"/>
            <a:r>
              <a:rPr lang="en-US" dirty="0" smtClean="0">
                <a:solidFill>
                  <a:srgbClr val="FF0066"/>
                </a:solidFill>
              </a:rPr>
              <a:t>. . .</a:t>
            </a:r>
            <a:endParaRPr lang="en-US" dirty="0">
              <a:solidFill>
                <a:srgbClr val="FF0066"/>
              </a:solidFill>
            </a:endParaRPr>
          </a:p>
        </p:txBody>
      </p:sp>
      <p:sp>
        <p:nvSpPr>
          <p:cNvPr id="26" name="TextBox 25"/>
          <p:cNvSpPr txBox="1"/>
          <p:nvPr/>
        </p:nvSpPr>
        <p:spPr>
          <a:xfrm rot="10800000" flipV="1">
            <a:off x="224672" y="5210414"/>
            <a:ext cx="5566528" cy="1384995"/>
          </a:xfrm>
          <a:prstGeom prst="rect">
            <a:avLst/>
          </a:prstGeom>
          <a:noFill/>
        </p:spPr>
        <p:txBody>
          <a:bodyPr wrap="square" rtlCol="0">
            <a:spAutoFit/>
          </a:bodyPr>
          <a:lstStyle/>
          <a:p>
            <a:r>
              <a:rPr lang="en-US" sz="2800" dirty="0" smtClean="0"/>
              <a:t>Highlight/underline anything in green in the directions for 1 point each.  Completion grade/practice.</a:t>
            </a:r>
            <a:endParaRPr lang="en-US" sz="2800" dirty="0"/>
          </a:p>
        </p:txBody>
      </p:sp>
    </p:spTree>
    <p:extLst>
      <p:ext uri="{BB962C8B-B14F-4D97-AF65-F5344CB8AC3E}">
        <p14:creationId xmlns:p14="http://schemas.microsoft.com/office/powerpoint/2010/main" val="314321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solidFill>
                  <a:srgbClr val="FF0066"/>
                </a:solidFill>
              </a:rPr>
              <a:t>Below is another passage from President Kennedy’s speech.  Write two sentences quoting the passage and using an ellipsis.</a:t>
            </a:r>
            <a:endParaRPr lang="en-US" sz="3200" dirty="0">
              <a:solidFill>
                <a:srgbClr val="FF0066"/>
              </a:solidFill>
            </a:endParaRPr>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pPr marL="0" indent="0">
              <a:buNone/>
            </a:pPr>
            <a:r>
              <a:rPr lang="en-US" b="1" dirty="0" smtClean="0">
                <a:solidFill>
                  <a:srgbClr val="008000"/>
                </a:solidFill>
              </a:rPr>
              <a:t>Passage 1:</a:t>
            </a:r>
          </a:p>
          <a:p>
            <a:pPr marL="0" indent="0">
              <a:buNone/>
            </a:pPr>
            <a:r>
              <a:rPr lang="en-US" dirty="0" smtClean="0">
                <a:solidFill>
                  <a:srgbClr val="008000"/>
                </a:solidFill>
              </a:rPr>
              <a:t>We dare not forget today that we are the heirs of that first revolution.  Let the word go forth from this time and place, to friend and foe alike, that the torch has been passed to a new generation of Americans-born in this century, tempered by war, disciplined by a hard and bitter peace, proud of our ancient heritage-and unwilling to witness or permit the slow undoing of those human rights to which this Nation has always been committed, and to which we are committed today at home and around the world.</a:t>
            </a:r>
            <a:endParaRPr lang="en-US" dirty="0">
              <a:solidFill>
                <a:srgbClr val="008000"/>
              </a:solidFill>
            </a:endParaRPr>
          </a:p>
        </p:txBody>
      </p:sp>
    </p:spTree>
    <p:extLst>
      <p:ext uri="{BB962C8B-B14F-4D97-AF65-F5344CB8AC3E}">
        <p14:creationId xmlns:p14="http://schemas.microsoft.com/office/powerpoint/2010/main" val="4061126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6172200"/>
          </a:xfrm>
        </p:spPr>
        <p:txBody>
          <a:bodyPr>
            <a:normAutofit/>
          </a:bodyPr>
          <a:lstStyle/>
          <a:p>
            <a:pPr marL="0" lvl="0" indent="0">
              <a:buNone/>
            </a:pPr>
            <a:r>
              <a:rPr lang="en-US" sz="3000" b="1" dirty="0">
                <a:solidFill>
                  <a:srgbClr val="008000"/>
                </a:solidFill>
              </a:rPr>
              <a:t>Passage 1:</a:t>
            </a:r>
          </a:p>
          <a:p>
            <a:pPr marL="514350" lvl="0" indent="-514350">
              <a:buAutoNum type="arabicPeriod"/>
            </a:pPr>
            <a:r>
              <a:rPr lang="en-US" sz="3000" dirty="0" smtClean="0">
                <a:solidFill>
                  <a:srgbClr val="008000"/>
                </a:solidFill>
              </a:rPr>
              <a:t>President Kennedy declared the arrival of a younger generation when he said, “Let the word go forth . . . that the torch has been passed to a new generation of Americans.” </a:t>
            </a:r>
          </a:p>
          <a:p>
            <a:pPr marL="514350" lvl="0" indent="-514350">
              <a:buAutoNum type="arabicPeriod"/>
            </a:pPr>
            <a:endParaRPr lang="en-US" sz="3000" dirty="0">
              <a:solidFill>
                <a:srgbClr val="008000"/>
              </a:solidFill>
            </a:endParaRPr>
          </a:p>
          <a:p>
            <a:pPr marL="514350" lvl="0" indent="-514350">
              <a:buAutoNum type="arabicPeriod"/>
            </a:pPr>
            <a:r>
              <a:rPr lang="en-US" sz="3000" dirty="0" smtClean="0">
                <a:solidFill>
                  <a:srgbClr val="008000"/>
                </a:solidFill>
              </a:rPr>
              <a:t>President Kennedy stated his resolve to defend human rights when he said, “a new generation of Americans…unwilling to witness or permit the slow undoing of those human rights.”</a:t>
            </a:r>
          </a:p>
          <a:p>
            <a:pPr marL="0" lvl="0" indent="0">
              <a:buNone/>
            </a:pPr>
            <a:r>
              <a:rPr lang="en-US" sz="3000" dirty="0" smtClean="0">
                <a:solidFill>
                  <a:srgbClr val="FF0066"/>
                </a:solidFill>
              </a:rPr>
              <a:t>Completion grade</a:t>
            </a:r>
            <a:endParaRPr lang="en-US" dirty="0">
              <a:solidFill>
                <a:srgbClr val="FF0066"/>
              </a:solidFill>
            </a:endParaRPr>
          </a:p>
        </p:txBody>
      </p:sp>
    </p:spTree>
    <p:extLst>
      <p:ext uri="{BB962C8B-B14F-4D97-AF65-F5344CB8AC3E}">
        <p14:creationId xmlns:p14="http://schemas.microsoft.com/office/powerpoint/2010/main" val="1657960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229600" cy="5257800"/>
          </a:xfrm>
        </p:spPr>
        <p:txBody>
          <a:bodyPr>
            <a:normAutofit/>
          </a:bodyPr>
          <a:lstStyle/>
          <a:p>
            <a:pPr marL="0" indent="0">
              <a:buNone/>
            </a:pPr>
            <a:r>
              <a:rPr lang="en-US" sz="2900" dirty="0" smtClean="0">
                <a:solidFill>
                  <a:srgbClr val="FF6600"/>
                </a:solidFill>
                <a:ea typeface="+mj-ea"/>
                <a:cs typeface="+mj-cs"/>
              </a:rPr>
              <a:t>Thursday-Introduction </a:t>
            </a:r>
            <a:r>
              <a:rPr lang="en-US" sz="2900" dirty="0">
                <a:solidFill>
                  <a:srgbClr val="FF6600"/>
                </a:solidFill>
                <a:ea typeface="+mj-ea"/>
                <a:cs typeface="+mj-cs"/>
              </a:rPr>
              <a:t>to Using Commas:  A comma (,) tells the reader to pause for just a moment, but is not a complete stop.  There are many different situations for which a comma is needed.  Let’s take a look at the rules for using commas</a:t>
            </a:r>
            <a:r>
              <a:rPr lang="en-US" sz="2900" dirty="0" smtClean="0">
                <a:solidFill>
                  <a:srgbClr val="FF6600"/>
                </a:solidFill>
                <a:ea typeface="+mj-ea"/>
                <a:cs typeface="+mj-cs"/>
              </a:rPr>
              <a:t>.</a:t>
            </a:r>
          </a:p>
          <a:p>
            <a:pPr marL="0" indent="0">
              <a:buNone/>
            </a:pPr>
            <a:endParaRPr lang="en-US" sz="2900" dirty="0">
              <a:solidFill>
                <a:srgbClr val="FF6600"/>
              </a:solidFill>
              <a:ea typeface="+mj-ea"/>
              <a:cs typeface="+mj-cs"/>
            </a:endParaRPr>
          </a:p>
          <a:p>
            <a:pPr marL="0" indent="0" algn="ctr">
              <a:buNone/>
            </a:pPr>
            <a:r>
              <a:rPr lang="en-US" sz="2900" dirty="0" smtClean="0">
                <a:solidFill>
                  <a:srgbClr val="FF6600"/>
                </a:solidFill>
                <a:ea typeface="+mj-ea"/>
                <a:cs typeface="+mj-cs"/>
              </a:rPr>
              <a:t>When to use commas:</a:t>
            </a:r>
          </a:p>
          <a:p>
            <a:pPr marL="0" indent="0" algn="ctr">
              <a:buNone/>
            </a:pPr>
            <a:endParaRPr lang="en-US" sz="2900" dirty="0">
              <a:solidFill>
                <a:srgbClr val="00B0F0"/>
              </a:solidFill>
              <a:ea typeface="+mj-ea"/>
              <a:cs typeface="+mj-cs"/>
            </a:endParaRPr>
          </a:p>
          <a:p>
            <a:pPr marL="0" indent="0" algn="ctr">
              <a:buNone/>
            </a:pPr>
            <a:r>
              <a:rPr lang="en-US" sz="2900" dirty="0" smtClean="0">
                <a:solidFill>
                  <a:srgbClr val="9933FF"/>
                </a:solidFill>
                <a:ea typeface="+mj-ea"/>
                <a:cs typeface="+mj-cs"/>
              </a:rPr>
              <a:t>Independent Practice-Grade at the end.</a:t>
            </a:r>
            <a:endParaRPr lang="en-US" dirty="0">
              <a:solidFill>
                <a:srgbClr val="9933FF"/>
              </a:solidFill>
            </a:endParaRPr>
          </a:p>
        </p:txBody>
      </p:sp>
    </p:spTree>
    <p:extLst>
      <p:ext uri="{BB962C8B-B14F-4D97-AF65-F5344CB8AC3E}">
        <p14:creationId xmlns:p14="http://schemas.microsoft.com/office/powerpoint/2010/main" val="2230170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fontScale="90000"/>
          </a:bodyPr>
          <a:lstStyle/>
          <a:p>
            <a:r>
              <a:rPr lang="en-US" dirty="0" smtClean="0"/>
              <a:t>Dot, Dot, Dot:  The Ellipsis - Monday</a:t>
            </a:r>
            <a:endParaRPr lang="en-US" dirty="0"/>
          </a:p>
        </p:txBody>
      </p:sp>
      <p:sp>
        <p:nvSpPr>
          <p:cNvPr id="3" name="Content Placeholder 2"/>
          <p:cNvSpPr>
            <a:spLocks noGrp="1"/>
          </p:cNvSpPr>
          <p:nvPr>
            <p:ph idx="1"/>
          </p:nvPr>
        </p:nvSpPr>
        <p:spPr>
          <a:xfrm>
            <a:off x="304800" y="838200"/>
            <a:ext cx="8382000" cy="5715000"/>
          </a:xfrm>
        </p:spPr>
        <p:txBody>
          <a:bodyPr/>
          <a:lstStyle/>
          <a:p>
            <a:pPr marL="0" indent="0">
              <a:buNone/>
            </a:pPr>
            <a:r>
              <a:rPr lang="en-US" dirty="0" smtClean="0"/>
              <a:t>An ellipsis is a series of three dots ( . . . ) which </a:t>
            </a:r>
            <a:r>
              <a:rPr lang="en-US" sz="2400" dirty="0" smtClean="0"/>
              <a:t>shows that some text has been left out.  The omitted text does not change the meaning of the original text and is unnecessary to its meaning.</a:t>
            </a:r>
          </a:p>
          <a:p>
            <a:pPr marL="0" indent="0">
              <a:buNone/>
            </a:pPr>
            <a:endParaRPr lang="en-US" sz="2400" dirty="0" smtClean="0"/>
          </a:p>
          <a:p>
            <a:pPr marL="0" indent="0">
              <a:buNone/>
            </a:pPr>
            <a:endParaRPr lang="en-US" sz="2400" dirty="0"/>
          </a:p>
          <a:p>
            <a:pPr marL="0" indent="0">
              <a:buNone/>
            </a:pPr>
            <a:endParaRPr lang="en-US" sz="2400" dirty="0"/>
          </a:p>
          <a:p>
            <a:pPr marL="0" indent="0">
              <a:buNone/>
            </a:pPr>
            <a:r>
              <a:rPr lang="en-US" sz="2400" dirty="0" smtClean="0"/>
              <a:t>Note there is a space before and after the ellipsis.  If the ellipsis comes at the end of the sentence, the ellipsis is followed by a period.</a:t>
            </a:r>
          </a:p>
          <a:p>
            <a:pPr marL="0" indent="0">
              <a:buNone/>
            </a:pPr>
            <a:endParaRPr lang="en-US" dirty="0"/>
          </a:p>
          <a:p>
            <a:pPr marL="0" indent="0">
              <a:buNone/>
            </a:pPr>
            <a:endParaRPr lang="en-US" dirty="0" smtClean="0"/>
          </a:p>
          <a:p>
            <a:pPr marL="0" indent="0">
              <a:buNone/>
            </a:pPr>
            <a:endParaRPr lang="en-US" dirty="0"/>
          </a:p>
        </p:txBody>
      </p:sp>
      <p:sp>
        <p:nvSpPr>
          <p:cNvPr id="4" name="TextBox 3"/>
          <p:cNvSpPr txBox="1"/>
          <p:nvPr/>
        </p:nvSpPr>
        <p:spPr>
          <a:xfrm>
            <a:off x="309418" y="2514600"/>
            <a:ext cx="4872182" cy="923330"/>
          </a:xfrm>
          <a:prstGeom prst="rect">
            <a:avLst/>
          </a:prstGeom>
          <a:solidFill>
            <a:schemeClr val="accent4">
              <a:lumMod val="40000"/>
              <a:lumOff val="60000"/>
            </a:schemeClr>
          </a:solidFill>
          <a:ln w="57150">
            <a:solidFill>
              <a:srgbClr val="7030A0"/>
            </a:solidFill>
          </a:ln>
        </p:spPr>
        <p:txBody>
          <a:bodyPr wrap="square" rtlCol="0">
            <a:spAutoFit/>
          </a:bodyPr>
          <a:lstStyle/>
          <a:p>
            <a:r>
              <a:rPr lang="en-US" b="1" dirty="0" smtClean="0"/>
              <a:t>Example with complete text.</a:t>
            </a:r>
          </a:p>
          <a:p>
            <a:r>
              <a:rPr lang="en-US" dirty="0" smtClean="0"/>
              <a:t>The guests who visited the school on Thursday afternoon were impressed by the library.</a:t>
            </a:r>
            <a:endParaRPr lang="en-US" dirty="0"/>
          </a:p>
        </p:txBody>
      </p:sp>
      <p:sp>
        <p:nvSpPr>
          <p:cNvPr id="5" name="TextBox 4"/>
          <p:cNvSpPr txBox="1"/>
          <p:nvPr/>
        </p:nvSpPr>
        <p:spPr>
          <a:xfrm>
            <a:off x="5562600" y="2519280"/>
            <a:ext cx="2971800" cy="1200329"/>
          </a:xfrm>
          <a:prstGeom prst="rect">
            <a:avLst/>
          </a:prstGeom>
          <a:solidFill>
            <a:schemeClr val="accent4">
              <a:lumMod val="40000"/>
              <a:lumOff val="60000"/>
            </a:schemeClr>
          </a:solidFill>
          <a:ln w="63500">
            <a:solidFill>
              <a:srgbClr val="7030A0"/>
            </a:solidFill>
          </a:ln>
        </p:spPr>
        <p:txBody>
          <a:bodyPr wrap="square" rtlCol="0">
            <a:spAutoFit/>
          </a:bodyPr>
          <a:lstStyle/>
          <a:p>
            <a:r>
              <a:rPr lang="en-US" b="1" dirty="0" smtClean="0"/>
              <a:t>Example with ellipsis.   </a:t>
            </a:r>
          </a:p>
          <a:p>
            <a:r>
              <a:rPr lang="en-US" dirty="0" smtClean="0"/>
              <a:t>The guests . . . were impressed</a:t>
            </a:r>
          </a:p>
          <a:p>
            <a:r>
              <a:rPr lang="en-US" dirty="0" smtClean="0"/>
              <a:t> by the library.</a:t>
            </a:r>
            <a:endParaRPr lang="en-US" b="1" dirty="0"/>
          </a:p>
        </p:txBody>
      </p:sp>
      <p:sp>
        <p:nvSpPr>
          <p:cNvPr id="6" name="TextBox 5"/>
          <p:cNvSpPr txBox="1"/>
          <p:nvPr/>
        </p:nvSpPr>
        <p:spPr>
          <a:xfrm>
            <a:off x="381000" y="5257800"/>
            <a:ext cx="4724400" cy="923330"/>
          </a:xfrm>
          <a:prstGeom prst="rect">
            <a:avLst/>
          </a:prstGeom>
          <a:solidFill>
            <a:schemeClr val="accent4">
              <a:lumMod val="40000"/>
              <a:lumOff val="60000"/>
            </a:schemeClr>
          </a:solidFill>
          <a:ln w="57150">
            <a:solidFill>
              <a:srgbClr val="7030A0"/>
            </a:solidFill>
          </a:ln>
        </p:spPr>
        <p:txBody>
          <a:bodyPr wrap="square" rtlCol="0">
            <a:spAutoFit/>
          </a:bodyPr>
          <a:lstStyle/>
          <a:p>
            <a:r>
              <a:rPr lang="en-US" b="1" dirty="0" smtClean="0"/>
              <a:t>Example with complete text.</a:t>
            </a:r>
          </a:p>
          <a:p>
            <a:r>
              <a:rPr lang="en-US" dirty="0" smtClean="0"/>
              <a:t>The parade had clowns, floats and a brass band which wore blue uniforms.</a:t>
            </a:r>
            <a:endParaRPr lang="en-US" dirty="0"/>
          </a:p>
        </p:txBody>
      </p:sp>
      <p:sp>
        <p:nvSpPr>
          <p:cNvPr id="7" name="TextBox 6"/>
          <p:cNvSpPr txBox="1"/>
          <p:nvPr/>
        </p:nvSpPr>
        <p:spPr>
          <a:xfrm>
            <a:off x="5574145" y="5105400"/>
            <a:ext cx="2983345" cy="923330"/>
          </a:xfrm>
          <a:prstGeom prst="rect">
            <a:avLst/>
          </a:prstGeom>
          <a:solidFill>
            <a:schemeClr val="accent4">
              <a:lumMod val="40000"/>
              <a:lumOff val="60000"/>
            </a:schemeClr>
          </a:solidFill>
          <a:ln w="63500">
            <a:solidFill>
              <a:srgbClr val="7030A0"/>
            </a:solidFill>
          </a:ln>
        </p:spPr>
        <p:txBody>
          <a:bodyPr wrap="square" rtlCol="0">
            <a:spAutoFit/>
          </a:bodyPr>
          <a:lstStyle/>
          <a:p>
            <a:r>
              <a:rPr lang="en-US" b="1" dirty="0" smtClean="0"/>
              <a:t>Example with ellipsis.   </a:t>
            </a:r>
          </a:p>
          <a:p>
            <a:r>
              <a:rPr lang="en-US" dirty="0" smtClean="0"/>
              <a:t>The parade had clowns, floats</a:t>
            </a:r>
          </a:p>
          <a:p>
            <a:r>
              <a:rPr lang="en-US" dirty="0" smtClean="0"/>
              <a:t> and a brass band. . . .</a:t>
            </a:r>
            <a:endParaRPr lang="en-US" b="1" dirty="0"/>
          </a:p>
        </p:txBody>
      </p:sp>
    </p:spTree>
    <p:extLst>
      <p:ext uri="{BB962C8B-B14F-4D97-AF65-F5344CB8AC3E}">
        <p14:creationId xmlns:p14="http://schemas.microsoft.com/office/powerpoint/2010/main" val="30411436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0" y="0"/>
            <a:ext cx="9053945" cy="6858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AutoNum type="arabicPeriod"/>
            </a:pPr>
            <a:r>
              <a:rPr lang="en-US" sz="1700" dirty="0" smtClean="0">
                <a:solidFill>
                  <a:srgbClr val="FF6600"/>
                </a:solidFill>
              </a:rPr>
              <a:t>Use a comma to separate a list of three or more items in a series.  </a:t>
            </a:r>
            <a:r>
              <a:rPr lang="en-US" sz="1700" b="1" i="1" dirty="0" smtClean="0">
                <a:solidFill>
                  <a:srgbClr val="FF6600"/>
                </a:solidFill>
              </a:rPr>
              <a:t>He likes to run, jump, and play.</a:t>
            </a:r>
          </a:p>
          <a:p>
            <a:pPr marL="514350" indent="-514350">
              <a:buAutoNum type="arabicPeriod"/>
            </a:pPr>
            <a:r>
              <a:rPr lang="en-US" sz="1700" dirty="0" smtClean="0">
                <a:solidFill>
                  <a:srgbClr val="FF6600"/>
                </a:solidFill>
              </a:rPr>
              <a:t>Use a comma before a coordinating conjunction to connect two independent clauses.  </a:t>
            </a:r>
            <a:r>
              <a:rPr lang="en-US" sz="1700" b="1" i="1" dirty="0" smtClean="0">
                <a:solidFill>
                  <a:srgbClr val="FF6600"/>
                </a:solidFill>
              </a:rPr>
              <a:t>She was hungry, yet nothing sounded good to eat. </a:t>
            </a:r>
            <a:r>
              <a:rPr lang="en-US" sz="1700" dirty="0" smtClean="0">
                <a:solidFill>
                  <a:srgbClr val="0099CC"/>
                </a:solidFill>
              </a:rPr>
              <a:t>(Add) </a:t>
            </a:r>
            <a:r>
              <a:rPr lang="en-US" sz="1700" i="1" dirty="0" smtClean="0">
                <a:solidFill>
                  <a:srgbClr val="0099CC"/>
                </a:solidFill>
              </a:rPr>
              <a:t>for, and, nor, but, or, yet, and so.</a:t>
            </a:r>
          </a:p>
          <a:p>
            <a:pPr marL="514350" indent="-514350">
              <a:buAutoNum type="arabicPeriod"/>
            </a:pPr>
            <a:r>
              <a:rPr lang="en-US" sz="1700" dirty="0" smtClean="0">
                <a:solidFill>
                  <a:srgbClr val="FF6600"/>
                </a:solidFill>
              </a:rPr>
              <a:t>Use a comma to </a:t>
            </a:r>
            <a:r>
              <a:rPr lang="en-US" sz="1700" dirty="0" err="1" smtClean="0">
                <a:solidFill>
                  <a:srgbClr val="FF6600"/>
                </a:solidFill>
              </a:rPr>
              <a:t>separtate</a:t>
            </a:r>
            <a:r>
              <a:rPr lang="en-US" sz="1700" dirty="0" smtClean="0">
                <a:solidFill>
                  <a:srgbClr val="FF6600"/>
                </a:solidFill>
              </a:rPr>
              <a:t> a dependent clause from an independent clause at the beginning of a sentence.  </a:t>
            </a:r>
            <a:r>
              <a:rPr lang="en-US" sz="1700" b="1" i="1" dirty="0" smtClean="0">
                <a:solidFill>
                  <a:srgbClr val="FF6600"/>
                </a:solidFill>
              </a:rPr>
              <a:t>Due to unexpected rain, they were not able to play baseball.</a:t>
            </a:r>
          </a:p>
          <a:p>
            <a:pPr marL="514350" indent="-514350">
              <a:buAutoNum type="arabicPeriod"/>
            </a:pPr>
            <a:r>
              <a:rPr lang="en-US" sz="1700" dirty="0" smtClean="0">
                <a:solidFill>
                  <a:srgbClr val="FF6600"/>
                </a:solidFill>
              </a:rPr>
              <a:t>Use a comma to separate additional information that could be removed from a sentence without changing its meaning</a:t>
            </a:r>
            <a:r>
              <a:rPr lang="en-US" sz="1700" b="1" i="1" dirty="0" smtClean="0">
                <a:solidFill>
                  <a:srgbClr val="FF6600"/>
                </a:solidFill>
              </a:rPr>
              <a:t>.  Joseph, the boy in the red shirt, was working on his homework.</a:t>
            </a:r>
          </a:p>
          <a:p>
            <a:pPr marL="514350" indent="-514350">
              <a:buAutoNum type="arabicPeriod"/>
            </a:pPr>
            <a:r>
              <a:rPr lang="en-US" sz="1700" dirty="0" smtClean="0">
                <a:solidFill>
                  <a:srgbClr val="FF6600"/>
                </a:solidFill>
              </a:rPr>
              <a:t>Use a comma to separate adjectives next to each other if they would otherwise need an “and” or a “but” between them.  </a:t>
            </a:r>
            <a:r>
              <a:rPr lang="en-US" sz="1700" b="1" i="1" dirty="0" smtClean="0">
                <a:solidFill>
                  <a:srgbClr val="FF6600"/>
                </a:solidFill>
              </a:rPr>
              <a:t>He was a tall, dark, and handsome man.</a:t>
            </a:r>
          </a:p>
          <a:p>
            <a:pPr marL="514350" indent="-514350">
              <a:buAutoNum type="arabicPeriod"/>
            </a:pPr>
            <a:r>
              <a:rPr lang="en-US" sz="1700" dirty="0" smtClean="0">
                <a:solidFill>
                  <a:srgbClr val="FF6600"/>
                </a:solidFill>
              </a:rPr>
              <a:t>Use a comma to separate a direct quote from information that introduces or explains the quote.  </a:t>
            </a:r>
            <a:r>
              <a:rPr lang="en-US" sz="1700" b="1" i="1" dirty="0" smtClean="0">
                <a:solidFill>
                  <a:srgbClr val="FF6600"/>
                </a:solidFill>
              </a:rPr>
              <a:t>The teacher said, “Please don’t forget to put your names on your papers.”</a:t>
            </a:r>
          </a:p>
          <a:p>
            <a:pPr marL="514350" indent="-514350">
              <a:buAutoNum type="arabicPeriod"/>
            </a:pPr>
            <a:r>
              <a:rPr lang="en-US" sz="1700" dirty="0" smtClean="0">
                <a:solidFill>
                  <a:srgbClr val="FF6600"/>
                </a:solidFill>
              </a:rPr>
              <a:t>Use a comma to separate contrasting phrases in a sentence.  </a:t>
            </a:r>
            <a:r>
              <a:rPr lang="en-US" sz="1700" b="1" i="1" dirty="0" smtClean="0">
                <a:solidFill>
                  <a:srgbClr val="FF6600"/>
                </a:solidFill>
              </a:rPr>
              <a:t>He was interested in her money, not her good looks.</a:t>
            </a:r>
          </a:p>
          <a:p>
            <a:pPr marL="514350" indent="-514350">
              <a:buAutoNum type="arabicPeriod"/>
            </a:pPr>
            <a:r>
              <a:rPr lang="en-US" sz="1700" dirty="0" smtClean="0">
                <a:solidFill>
                  <a:srgbClr val="FF6600"/>
                </a:solidFill>
              </a:rPr>
              <a:t>Use a comma to show a pause if the sentence would be confusing without one</a:t>
            </a:r>
            <a:r>
              <a:rPr lang="en-US" sz="1700" b="1" i="1" dirty="0" smtClean="0">
                <a:solidFill>
                  <a:srgbClr val="FF6600"/>
                </a:solidFill>
              </a:rPr>
              <a:t>.  Inside, the boxes were stacked all around.</a:t>
            </a:r>
          </a:p>
          <a:p>
            <a:pPr marL="514350" indent="-514350">
              <a:buAutoNum type="arabicPeriod"/>
            </a:pPr>
            <a:r>
              <a:rPr lang="en-US" sz="1700" dirty="0" smtClean="0">
                <a:solidFill>
                  <a:srgbClr val="FF6600"/>
                </a:solidFill>
              </a:rPr>
              <a:t>Use a comma to separate the day of the month from the year when writing a date.  </a:t>
            </a:r>
            <a:r>
              <a:rPr lang="en-US" sz="1700" b="1" i="1" dirty="0" smtClean="0">
                <a:solidFill>
                  <a:srgbClr val="FF6600"/>
                </a:solidFill>
              </a:rPr>
              <a:t>May 25, 1945.</a:t>
            </a:r>
          </a:p>
          <a:p>
            <a:pPr marL="514350" indent="-514350">
              <a:buAutoNum type="arabicPeriod"/>
            </a:pPr>
            <a:r>
              <a:rPr lang="en-US" sz="1700" dirty="0" smtClean="0">
                <a:solidFill>
                  <a:srgbClr val="FF6600"/>
                </a:solidFill>
              </a:rPr>
              <a:t>Use a comma to separate the name of a city and its state or country.  </a:t>
            </a:r>
            <a:r>
              <a:rPr lang="en-US" sz="1700" b="1" i="1" dirty="0" smtClean="0">
                <a:solidFill>
                  <a:srgbClr val="FF6600"/>
                </a:solidFill>
              </a:rPr>
              <a:t>Albany, New York</a:t>
            </a:r>
          </a:p>
          <a:p>
            <a:pPr marL="514350" indent="-514350">
              <a:buAutoNum type="arabicPeriod"/>
            </a:pPr>
            <a:r>
              <a:rPr lang="en-US" sz="1700" dirty="0" smtClean="0">
                <a:solidFill>
                  <a:srgbClr val="FF6600"/>
                </a:solidFill>
              </a:rPr>
              <a:t>Use a comma to show place value periods when writing numbers.  </a:t>
            </a:r>
            <a:r>
              <a:rPr lang="en-US" sz="1700" b="1" i="1" dirty="0" smtClean="0">
                <a:solidFill>
                  <a:srgbClr val="FF6600"/>
                </a:solidFill>
              </a:rPr>
              <a:t>1,238,900</a:t>
            </a:r>
          </a:p>
          <a:p>
            <a:pPr marL="514350" indent="-514350">
              <a:buAutoNum type="arabicPeriod"/>
            </a:pPr>
            <a:r>
              <a:rPr lang="en-US" sz="1700" dirty="0" smtClean="0">
                <a:solidFill>
                  <a:srgbClr val="FF6600"/>
                </a:solidFill>
              </a:rPr>
              <a:t>Use a comma to separate a name and a suffix (like Jr., or PhD).  </a:t>
            </a:r>
            <a:r>
              <a:rPr lang="en-US" sz="1700" b="1" i="1" dirty="0" smtClean="0">
                <a:solidFill>
                  <a:srgbClr val="FF6600"/>
                </a:solidFill>
              </a:rPr>
              <a:t>Edward Ronald Scott, Jr.</a:t>
            </a:r>
            <a:endParaRPr lang="en-US" sz="1700" b="1" i="1" dirty="0">
              <a:solidFill>
                <a:srgbClr val="FF6600"/>
              </a:solidFill>
            </a:endParaRPr>
          </a:p>
        </p:txBody>
      </p:sp>
    </p:spTree>
    <p:extLst>
      <p:ext uri="{BB962C8B-B14F-4D97-AF65-F5344CB8AC3E}">
        <p14:creationId xmlns:p14="http://schemas.microsoft.com/office/powerpoint/2010/main" val="3456619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lstStyle/>
          <a:p>
            <a:pPr marL="0" indent="0">
              <a:buNone/>
            </a:pPr>
            <a:r>
              <a:rPr lang="en-US" b="1" dirty="0" smtClean="0">
                <a:solidFill>
                  <a:srgbClr val="FF6600"/>
                </a:solidFill>
              </a:rPr>
              <a:t>Rule 1:  </a:t>
            </a:r>
            <a:r>
              <a:rPr lang="en-US" dirty="0" smtClean="0">
                <a:solidFill>
                  <a:srgbClr val="FF6600"/>
                </a:solidFill>
              </a:rPr>
              <a:t>The frustrating boy hit kicked and teased the little girls on the playground.</a:t>
            </a:r>
          </a:p>
          <a:p>
            <a:pPr marL="0" indent="0">
              <a:buNone/>
            </a:pPr>
            <a:r>
              <a:rPr lang="en-US" b="1" dirty="0" smtClean="0">
                <a:solidFill>
                  <a:srgbClr val="FF6600"/>
                </a:solidFill>
              </a:rPr>
              <a:t>Rule 2:  </a:t>
            </a:r>
            <a:r>
              <a:rPr lang="en-US" dirty="0" smtClean="0">
                <a:solidFill>
                  <a:srgbClr val="FF6600"/>
                </a:solidFill>
              </a:rPr>
              <a:t>We can vacation on the beach or we can go to the mountains.</a:t>
            </a:r>
          </a:p>
          <a:p>
            <a:pPr marL="0" indent="0">
              <a:buNone/>
            </a:pPr>
            <a:r>
              <a:rPr lang="en-US" b="1" dirty="0" smtClean="0">
                <a:solidFill>
                  <a:srgbClr val="FF6600"/>
                </a:solidFill>
              </a:rPr>
              <a:t>Rule 3</a:t>
            </a:r>
            <a:r>
              <a:rPr lang="en-US" dirty="0" smtClean="0">
                <a:solidFill>
                  <a:srgbClr val="FF6600"/>
                </a:solidFill>
              </a:rPr>
              <a:t>:  While the music played the students danced together.</a:t>
            </a:r>
          </a:p>
          <a:p>
            <a:pPr marL="0" indent="0">
              <a:buNone/>
            </a:pPr>
            <a:r>
              <a:rPr lang="en-US" b="1" dirty="0" smtClean="0">
                <a:solidFill>
                  <a:srgbClr val="FF6600"/>
                </a:solidFill>
              </a:rPr>
              <a:t>Rule 4:  </a:t>
            </a:r>
            <a:r>
              <a:rPr lang="en-US" dirty="0" smtClean="0">
                <a:solidFill>
                  <a:srgbClr val="FF6600"/>
                </a:solidFill>
              </a:rPr>
              <a:t>Mrs. Johnson the new teacher used to work in New York.</a:t>
            </a:r>
          </a:p>
          <a:p>
            <a:pPr marL="0" indent="0">
              <a:buNone/>
            </a:pPr>
            <a:r>
              <a:rPr lang="en-US" b="1" dirty="0" smtClean="0">
                <a:solidFill>
                  <a:srgbClr val="FF6600"/>
                </a:solidFill>
              </a:rPr>
              <a:t>Rule 5:  </a:t>
            </a:r>
            <a:r>
              <a:rPr lang="en-US" dirty="0" smtClean="0">
                <a:solidFill>
                  <a:srgbClr val="FF6600"/>
                </a:solidFill>
              </a:rPr>
              <a:t>He was a bright curious and friendly boy.</a:t>
            </a:r>
          </a:p>
          <a:p>
            <a:pPr marL="0" indent="0">
              <a:buNone/>
            </a:pPr>
            <a:r>
              <a:rPr lang="en-US" b="1" dirty="0" smtClean="0">
                <a:solidFill>
                  <a:srgbClr val="FF6600"/>
                </a:solidFill>
              </a:rPr>
              <a:t>Rule 6:  </a:t>
            </a:r>
            <a:r>
              <a:rPr lang="en-US" dirty="0" smtClean="0">
                <a:solidFill>
                  <a:srgbClr val="FF6600"/>
                </a:solidFill>
              </a:rPr>
              <a:t>“I would like to go to the movies ” replied Andrew.</a:t>
            </a:r>
            <a:endParaRPr lang="en-US" dirty="0">
              <a:solidFill>
                <a:srgbClr val="FF6600"/>
              </a:solidFill>
            </a:endParaRPr>
          </a:p>
        </p:txBody>
      </p:sp>
    </p:spTree>
    <p:extLst>
      <p:ext uri="{BB962C8B-B14F-4D97-AF65-F5344CB8AC3E}">
        <p14:creationId xmlns:p14="http://schemas.microsoft.com/office/powerpoint/2010/main" val="4261586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248400"/>
          </a:xfrm>
        </p:spPr>
        <p:txBody>
          <a:bodyPr>
            <a:normAutofit fontScale="92500" lnSpcReduction="20000"/>
          </a:bodyPr>
          <a:lstStyle/>
          <a:p>
            <a:pPr marL="0" indent="0">
              <a:buNone/>
            </a:pPr>
            <a:r>
              <a:rPr lang="en-US" b="1" dirty="0" smtClean="0">
                <a:solidFill>
                  <a:srgbClr val="FF6600"/>
                </a:solidFill>
              </a:rPr>
              <a:t>Rule 7</a:t>
            </a:r>
            <a:r>
              <a:rPr lang="en-US" dirty="0" smtClean="0">
                <a:solidFill>
                  <a:srgbClr val="FF6600"/>
                </a:solidFill>
              </a:rPr>
              <a:t>:  The kitten was cute but its fur made her sneeze.</a:t>
            </a:r>
          </a:p>
          <a:p>
            <a:pPr marL="0" indent="0">
              <a:buNone/>
            </a:pPr>
            <a:r>
              <a:rPr lang="en-US" b="1" dirty="0" smtClean="0">
                <a:solidFill>
                  <a:srgbClr val="FF6600"/>
                </a:solidFill>
              </a:rPr>
              <a:t>Rule 8</a:t>
            </a:r>
            <a:r>
              <a:rPr lang="en-US" dirty="0" smtClean="0">
                <a:solidFill>
                  <a:srgbClr val="FF6600"/>
                </a:solidFill>
              </a:rPr>
              <a:t>:  The furniture next to the porch looked old.</a:t>
            </a:r>
          </a:p>
          <a:p>
            <a:pPr marL="0" indent="0">
              <a:buNone/>
            </a:pPr>
            <a:r>
              <a:rPr lang="en-US" b="1" dirty="0" smtClean="0">
                <a:solidFill>
                  <a:srgbClr val="FF6600"/>
                </a:solidFill>
              </a:rPr>
              <a:t>Rule 9</a:t>
            </a:r>
            <a:r>
              <a:rPr lang="en-US" dirty="0" smtClean="0">
                <a:solidFill>
                  <a:srgbClr val="FF6600"/>
                </a:solidFill>
              </a:rPr>
              <a:t>:  The store opened on August 20 2010.</a:t>
            </a:r>
          </a:p>
          <a:p>
            <a:pPr marL="0" indent="0">
              <a:buNone/>
            </a:pPr>
            <a:r>
              <a:rPr lang="en-US" b="1" dirty="0" smtClean="0">
                <a:solidFill>
                  <a:srgbClr val="FF6600"/>
                </a:solidFill>
              </a:rPr>
              <a:t>Rule 10</a:t>
            </a:r>
            <a:r>
              <a:rPr lang="en-US" dirty="0" smtClean="0">
                <a:solidFill>
                  <a:srgbClr val="FF6600"/>
                </a:solidFill>
              </a:rPr>
              <a:t>:  Our family lives in Atlanta Georgia.</a:t>
            </a:r>
          </a:p>
          <a:p>
            <a:pPr marL="0" indent="0">
              <a:buNone/>
            </a:pPr>
            <a:r>
              <a:rPr lang="en-US" b="1" dirty="0" smtClean="0">
                <a:solidFill>
                  <a:srgbClr val="FF6600"/>
                </a:solidFill>
              </a:rPr>
              <a:t>Rule 11</a:t>
            </a:r>
            <a:r>
              <a:rPr lang="en-US" dirty="0" smtClean="0">
                <a:solidFill>
                  <a:srgbClr val="FF6600"/>
                </a:solidFill>
              </a:rPr>
              <a:t>:  The current population of the city is         </a:t>
            </a:r>
            <a:r>
              <a:rPr lang="en-US" dirty="0" smtClean="0">
                <a:solidFill>
                  <a:srgbClr val="FF6600"/>
                </a:solidFill>
              </a:rPr>
              <a:t>       </a:t>
            </a:r>
            <a:r>
              <a:rPr lang="en-US" dirty="0" smtClean="0">
                <a:solidFill>
                  <a:srgbClr val="FF6600"/>
                </a:solidFill>
              </a:rPr>
              <a:t>1 8 4 3 7 2 3.</a:t>
            </a:r>
          </a:p>
          <a:p>
            <a:pPr marL="0" indent="0">
              <a:buNone/>
            </a:pPr>
            <a:r>
              <a:rPr lang="en-US" b="1" dirty="0" smtClean="0">
                <a:solidFill>
                  <a:srgbClr val="FF6600"/>
                </a:solidFill>
              </a:rPr>
              <a:t>Rule 12</a:t>
            </a:r>
            <a:r>
              <a:rPr lang="en-US" dirty="0" smtClean="0">
                <a:solidFill>
                  <a:srgbClr val="FF6600"/>
                </a:solidFill>
              </a:rPr>
              <a:t>:  The guest speaker at the conference was Sylvia Pritchard PhD.</a:t>
            </a:r>
          </a:p>
          <a:p>
            <a:pPr marL="0" indent="0">
              <a:buNone/>
            </a:pPr>
            <a:endParaRPr lang="en-US" b="1" dirty="0" smtClean="0">
              <a:solidFill>
                <a:srgbClr val="FF6600"/>
              </a:solidFill>
            </a:endParaRPr>
          </a:p>
          <a:p>
            <a:pPr marL="0" indent="0">
              <a:buNone/>
            </a:pPr>
            <a:endParaRPr lang="en-US" b="1" dirty="0">
              <a:solidFill>
                <a:srgbClr val="FF6600"/>
              </a:solidFill>
            </a:endParaRPr>
          </a:p>
          <a:p>
            <a:pPr marL="0" indent="0">
              <a:buNone/>
            </a:pPr>
            <a:r>
              <a:rPr lang="en-US" b="1" dirty="0" smtClean="0">
                <a:solidFill>
                  <a:srgbClr val="FF6600"/>
                </a:solidFill>
              </a:rPr>
              <a:t>Score =  1 point per comma.</a:t>
            </a:r>
          </a:p>
          <a:p>
            <a:pPr marL="0" indent="0">
              <a:buNone/>
            </a:pPr>
            <a:r>
              <a:rPr lang="en-US" b="1" dirty="0">
                <a:solidFill>
                  <a:srgbClr val="FF6600"/>
                </a:solidFill>
              </a:rPr>
              <a:t> </a:t>
            </a:r>
            <a:r>
              <a:rPr lang="en-US" b="1" dirty="0" smtClean="0">
                <a:solidFill>
                  <a:srgbClr val="FF6600"/>
                </a:solidFill>
              </a:rPr>
              <a:t>               -.5 for anything </a:t>
            </a:r>
            <a:r>
              <a:rPr lang="en-US" b="1" dirty="0" smtClean="0">
                <a:solidFill>
                  <a:srgbClr val="FF6600"/>
                </a:solidFill>
              </a:rPr>
              <a:t>extra</a:t>
            </a:r>
          </a:p>
          <a:p>
            <a:pPr marL="0" indent="0">
              <a:buNone/>
            </a:pPr>
            <a:r>
              <a:rPr lang="en-US" b="1" dirty="0" smtClean="0">
                <a:solidFill>
                  <a:srgbClr val="FF6600"/>
                </a:solidFill>
              </a:rPr>
              <a:t>Grade in class.     </a:t>
            </a:r>
            <a:endParaRPr lang="en-US" b="1" dirty="0">
              <a:solidFill>
                <a:srgbClr val="FF6600"/>
              </a:solidFill>
            </a:endParaRPr>
          </a:p>
          <a:p>
            <a:pPr marL="0" indent="0">
              <a:buNone/>
            </a:pPr>
            <a:endParaRPr lang="en-US" dirty="0">
              <a:solidFill>
                <a:srgbClr val="FF6600"/>
              </a:solidFill>
            </a:endParaRPr>
          </a:p>
        </p:txBody>
      </p:sp>
      <p:sp>
        <p:nvSpPr>
          <p:cNvPr id="2" name="TextBox 1"/>
          <p:cNvSpPr txBox="1"/>
          <p:nvPr/>
        </p:nvSpPr>
        <p:spPr>
          <a:xfrm>
            <a:off x="5562600" y="5047533"/>
            <a:ext cx="2743200" cy="1323439"/>
          </a:xfrm>
          <a:prstGeom prst="rect">
            <a:avLst/>
          </a:prstGeom>
          <a:solidFill>
            <a:srgbClr val="00B0F0"/>
          </a:solidFill>
          <a:ln w="66675">
            <a:solidFill>
              <a:srgbClr val="FF6600"/>
            </a:solidFill>
          </a:ln>
        </p:spPr>
        <p:txBody>
          <a:bodyPr wrap="square" rtlCol="0">
            <a:spAutoFit/>
          </a:bodyPr>
          <a:lstStyle/>
          <a:p>
            <a:pPr algn="ctr"/>
            <a:r>
              <a:rPr lang="en-US" sz="4000" u="sng" dirty="0" smtClean="0">
                <a:solidFill>
                  <a:srgbClr val="FF6600"/>
                </a:solidFill>
              </a:rPr>
              <a:t># Correct</a:t>
            </a:r>
          </a:p>
          <a:p>
            <a:pPr algn="ctr"/>
            <a:r>
              <a:rPr lang="en-US" sz="4000" dirty="0" smtClean="0">
                <a:solidFill>
                  <a:srgbClr val="FF6600"/>
                </a:solidFill>
              </a:rPr>
              <a:t>18</a:t>
            </a:r>
            <a:endParaRPr lang="en-US" sz="4000" dirty="0">
              <a:solidFill>
                <a:srgbClr val="FF6600"/>
              </a:solidFill>
            </a:endParaRPr>
          </a:p>
        </p:txBody>
      </p:sp>
    </p:spTree>
    <p:extLst>
      <p:ext uri="{BB962C8B-B14F-4D97-AF65-F5344CB8AC3E}">
        <p14:creationId xmlns:p14="http://schemas.microsoft.com/office/powerpoint/2010/main" val="1130006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a:bodyPr>
          <a:lstStyle/>
          <a:p>
            <a:r>
              <a:rPr lang="en-US" sz="3200" dirty="0" smtClean="0">
                <a:solidFill>
                  <a:srgbClr val="D60093"/>
                </a:solidFill>
              </a:rPr>
              <a:t>Friday-Correcting Run-on Sentences </a:t>
            </a:r>
            <a:br>
              <a:rPr lang="en-US" sz="3200" dirty="0" smtClean="0">
                <a:solidFill>
                  <a:srgbClr val="D60093"/>
                </a:solidFill>
              </a:rPr>
            </a:br>
            <a:r>
              <a:rPr lang="en-US" sz="3200" dirty="0" smtClean="0">
                <a:solidFill>
                  <a:srgbClr val="D60093"/>
                </a:solidFill>
              </a:rPr>
              <a:t>Commas and Conjunctions </a:t>
            </a:r>
            <a:endParaRPr lang="en-US" sz="3200" dirty="0">
              <a:solidFill>
                <a:srgbClr val="D60093"/>
              </a:solidFill>
            </a:endParaRPr>
          </a:p>
        </p:txBody>
      </p:sp>
      <p:sp>
        <p:nvSpPr>
          <p:cNvPr id="3" name="Content Placeholder 2"/>
          <p:cNvSpPr>
            <a:spLocks noGrp="1"/>
          </p:cNvSpPr>
          <p:nvPr>
            <p:ph idx="1"/>
          </p:nvPr>
        </p:nvSpPr>
        <p:spPr>
          <a:xfrm>
            <a:off x="304800" y="1066800"/>
            <a:ext cx="8534400" cy="5410200"/>
          </a:xfrm>
        </p:spPr>
        <p:txBody>
          <a:bodyPr>
            <a:normAutofit fontScale="85000" lnSpcReduction="10000"/>
          </a:bodyPr>
          <a:lstStyle/>
          <a:p>
            <a:pPr marL="0" indent="0">
              <a:buNone/>
            </a:pPr>
            <a:r>
              <a:rPr lang="en-US" dirty="0" smtClean="0">
                <a:solidFill>
                  <a:srgbClr val="339933"/>
                </a:solidFill>
              </a:rPr>
              <a:t>A run-on sentence is one where two independent clauses have been put together without the correct punctuation.</a:t>
            </a:r>
          </a:p>
          <a:p>
            <a:pPr marL="0" indent="0">
              <a:buNone/>
            </a:pPr>
            <a:endParaRPr lang="en-US" dirty="0">
              <a:solidFill>
                <a:srgbClr val="339933"/>
              </a:solidFill>
            </a:endParaRPr>
          </a:p>
          <a:p>
            <a:pPr marL="0" indent="0">
              <a:buNone/>
            </a:pPr>
            <a:r>
              <a:rPr lang="en-US" b="1" dirty="0" smtClean="0">
                <a:solidFill>
                  <a:srgbClr val="339933"/>
                </a:solidFill>
              </a:rPr>
              <a:t>Example:  The birds flew east the dear ran south.</a:t>
            </a:r>
          </a:p>
          <a:p>
            <a:pPr marL="0" indent="0">
              <a:buNone/>
            </a:pPr>
            <a:endParaRPr lang="en-US" dirty="0">
              <a:solidFill>
                <a:srgbClr val="339933"/>
              </a:solidFill>
            </a:endParaRPr>
          </a:p>
          <a:p>
            <a:pPr marL="0" indent="0">
              <a:buNone/>
            </a:pPr>
            <a:r>
              <a:rPr lang="en-US" dirty="0" smtClean="0">
                <a:solidFill>
                  <a:srgbClr val="339933"/>
                </a:solidFill>
              </a:rPr>
              <a:t>The two independent clause are </a:t>
            </a:r>
            <a:r>
              <a:rPr lang="en-US" i="1" dirty="0" smtClean="0">
                <a:solidFill>
                  <a:srgbClr val="339933"/>
                </a:solidFill>
              </a:rPr>
              <a:t>The bird flew east </a:t>
            </a:r>
            <a:r>
              <a:rPr lang="en-US" dirty="0" smtClean="0">
                <a:solidFill>
                  <a:srgbClr val="339933"/>
                </a:solidFill>
              </a:rPr>
              <a:t>and </a:t>
            </a:r>
            <a:r>
              <a:rPr lang="en-US" i="1" dirty="0" smtClean="0">
                <a:solidFill>
                  <a:srgbClr val="339933"/>
                </a:solidFill>
              </a:rPr>
              <a:t>the dear ran south</a:t>
            </a:r>
            <a:r>
              <a:rPr lang="en-US" dirty="0" smtClean="0">
                <a:solidFill>
                  <a:srgbClr val="339933"/>
                </a:solidFill>
              </a:rPr>
              <a:t>.  However, there is no “glue” to hold the two clauses together, therefore, this is a run-on sentence.</a:t>
            </a:r>
          </a:p>
          <a:p>
            <a:pPr marL="0" indent="0">
              <a:buNone/>
            </a:pPr>
            <a:endParaRPr lang="en-US" dirty="0">
              <a:solidFill>
                <a:srgbClr val="339933"/>
              </a:solidFill>
            </a:endParaRPr>
          </a:p>
          <a:p>
            <a:pPr marL="0" indent="0">
              <a:buNone/>
            </a:pPr>
            <a:r>
              <a:rPr lang="en-US" dirty="0" smtClean="0">
                <a:solidFill>
                  <a:srgbClr val="339933"/>
                </a:solidFill>
              </a:rPr>
              <a:t>One way to correct a run-on sentence is to add a comma and coordinating conjunction as the “glue” to hold two clauses together.  The coordinating conjunctions are </a:t>
            </a:r>
            <a:r>
              <a:rPr lang="en-US" i="1" dirty="0" smtClean="0">
                <a:solidFill>
                  <a:srgbClr val="339933"/>
                </a:solidFill>
              </a:rPr>
              <a:t>for, and, nor, but, or, yet</a:t>
            </a:r>
            <a:r>
              <a:rPr lang="en-US" dirty="0" smtClean="0">
                <a:solidFill>
                  <a:srgbClr val="339933"/>
                </a:solidFill>
              </a:rPr>
              <a:t>, and </a:t>
            </a:r>
            <a:r>
              <a:rPr lang="en-US" i="1" dirty="0" smtClean="0">
                <a:solidFill>
                  <a:srgbClr val="339933"/>
                </a:solidFill>
              </a:rPr>
              <a:t>so</a:t>
            </a:r>
            <a:r>
              <a:rPr lang="en-US" dirty="0" smtClean="0">
                <a:solidFill>
                  <a:srgbClr val="339933"/>
                </a:solidFill>
              </a:rPr>
              <a:t>.</a:t>
            </a:r>
          </a:p>
          <a:p>
            <a:pPr marL="0" indent="0">
              <a:buNone/>
            </a:pPr>
            <a:endParaRPr lang="en-US" dirty="0">
              <a:solidFill>
                <a:srgbClr val="66FF33"/>
              </a:solidFill>
            </a:endParaRPr>
          </a:p>
          <a:p>
            <a:pPr marL="0" indent="0">
              <a:buNone/>
            </a:pPr>
            <a:endParaRPr lang="en-US" dirty="0">
              <a:solidFill>
                <a:srgbClr val="66FF33"/>
              </a:solidFill>
            </a:endParaRPr>
          </a:p>
        </p:txBody>
      </p:sp>
      <p:sp>
        <p:nvSpPr>
          <p:cNvPr id="4" name="Donut 3"/>
          <p:cNvSpPr/>
          <p:nvPr/>
        </p:nvSpPr>
        <p:spPr>
          <a:xfrm>
            <a:off x="3429000" y="5638800"/>
            <a:ext cx="3733800" cy="533400"/>
          </a:xfrm>
          <a:prstGeom prst="donut">
            <a:avLst>
              <a:gd name="adj" fmla="val 0"/>
            </a:avLst>
          </a:prstGeom>
          <a:noFill/>
          <a:ln>
            <a:solidFill>
              <a:srgbClr val="D600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60093"/>
              </a:solidFill>
            </a:endParaRPr>
          </a:p>
        </p:txBody>
      </p:sp>
      <p:cxnSp>
        <p:nvCxnSpPr>
          <p:cNvPr id="6" name="Straight Connector 5"/>
          <p:cNvCxnSpPr/>
          <p:nvPr/>
        </p:nvCxnSpPr>
        <p:spPr>
          <a:xfrm>
            <a:off x="533400" y="6400800"/>
            <a:ext cx="26670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886200" y="6396182"/>
            <a:ext cx="3810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359565" y="6207266"/>
            <a:ext cx="4800599" cy="707886"/>
          </a:xfrm>
          <a:prstGeom prst="rect">
            <a:avLst/>
          </a:prstGeom>
          <a:noFill/>
        </p:spPr>
        <p:txBody>
          <a:bodyPr wrap="square" rtlCol="0">
            <a:spAutoFit/>
          </a:bodyPr>
          <a:lstStyle/>
          <a:p>
            <a:r>
              <a:rPr lang="en-US" sz="2000" dirty="0" smtClean="0">
                <a:solidFill>
                  <a:srgbClr val="D60093"/>
                </a:solidFill>
              </a:rPr>
              <a:t>Circle and highlight/underline for 1 point each</a:t>
            </a:r>
            <a:r>
              <a:rPr lang="en-US" dirty="0" smtClean="0"/>
              <a:t>.</a:t>
            </a:r>
            <a:endParaRPr lang="en-US" dirty="0"/>
          </a:p>
        </p:txBody>
      </p:sp>
      <p:cxnSp>
        <p:nvCxnSpPr>
          <p:cNvPr id="8" name="Straight Connector 7"/>
          <p:cNvCxnSpPr/>
          <p:nvPr/>
        </p:nvCxnSpPr>
        <p:spPr>
          <a:xfrm>
            <a:off x="7543800" y="6019800"/>
            <a:ext cx="7620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8465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600200"/>
            <a:ext cx="8686800" cy="4953000"/>
          </a:xfrm>
        </p:spPr>
        <p:txBody>
          <a:bodyPr/>
          <a:lstStyle/>
          <a:p>
            <a:pPr marL="0" indent="0">
              <a:buNone/>
            </a:pPr>
            <a:r>
              <a:rPr lang="en-US" dirty="0" smtClean="0">
                <a:solidFill>
                  <a:srgbClr val="339933"/>
                </a:solidFill>
              </a:rPr>
              <a:t>Corrected sentence:  The birds flew east, and the deer ran south.</a:t>
            </a:r>
          </a:p>
          <a:p>
            <a:pPr marL="0" indent="0">
              <a:buNone/>
            </a:pPr>
            <a:endParaRPr lang="en-US" dirty="0">
              <a:solidFill>
                <a:srgbClr val="339933"/>
              </a:solidFill>
            </a:endParaRPr>
          </a:p>
          <a:p>
            <a:pPr marL="0" indent="0">
              <a:buNone/>
            </a:pPr>
            <a:r>
              <a:rPr lang="en-US" dirty="0" smtClean="0">
                <a:solidFill>
                  <a:srgbClr val="339933"/>
                </a:solidFill>
              </a:rPr>
              <a:t>Rewrite each run-on sentence below, adding coordinating conjunctions and commas in the correct places.</a:t>
            </a:r>
            <a:endParaRPr lang="en-US" dirty="0">
              <a:solidFill>
                <a:srgbClr val="339933"/>
              </a:solidFill>
            </a:endParaRPr>
          </a:p>
        </p:txBody>
      </p:sp>
      <p:cxnSp>
        <p:nvCxnSpPr>
          <p:cNvPr id="4" name="Straight Connector 3"/>
          <p:cNvCxnSpPr/>
          <p:nvPr/>
        </p:nvCxnSpPr>
        <p:spPr>
          <a:xfrm>
            <a:off x="381000" y="3733800"/>
            <a:ext cx="12192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81000" y="4267200"/>
            <a:ext cx="41910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562600" y="4267200"/>
            <a:ext cx="12192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553200" y="3733800"/>
            <a:ext cx="1219200" cy="0"/>
          </a:xfrm>
          <a:prstGeom prst="line">
            <a:avLst/>
          </a:prstGeom>
          <a:ln w="53975">
            <a:solidFill>
              <a:srgbClr val="D60093"/>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18837" y="5053763"/>
            <a:ext cx="7305963" cy="523220"/>
          </a:xfrm>
          <a:prstGeom prst="rect">
            <a:avLst/>
          </a:prstGeom>
          <a:noFill/>
        </p:spPr>
        <p:txBody>
          <a:bodyPr wrap="square" rtlCol="0">
            <a:spAutoFit/>
          </a:bodyPr>
          <a:lstStyle/>
          <a:p>
            <a:r>
              <a:rPr lang="en-US" sz="2800" dirty="0" smtClean="0">
                <a:solidFill>
                  <a:srgbClr val="D60093"/>
                </a:solidFill>
              </a:rPr>
              <a:t>Circle and highlight/underline for 1 point each</a:t>
            </a:r>
            <a:r>
              <a:rPr lang="en-US" sz="2800" dirty="0" smtClean="0"/>
              <a:t>.</a:t>
            </a:r>
            <a:endParaRPr lang="en-US" sz="2800" dirty="0"/>
          </a:p>
        </p:txBody>
      </p:sp>
    </p:spTree>
    <p:extLst>
      <p:ext uri="{BB962C8B-B14F-4D97-AF65-F5344CB8AC3E}">
        <p14:creationId xmlns:p14="http://schemas.microsoft.com/office/powerpoint/2010/main" val="4110490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D60093"/>
                </a:solidFill>
              </a:rPr>
              <a:t>Answers may vary.</a:t>
            </a:r>
            <a:endParaRPr lang="en-US" dirty="0">
              <a:solidFill>
                <a:srgbClr val="D60093"/>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solidFill>
                  <a:srgbClr val="339933"/>
                </a:solidFill>
              </a:rPr>
              <a:t>Bob played the guitar Suzy played the piano.</a:t>
            </a:r>
          </a:p>
          <a:p>
            <a:pPr marL="514350" indent="-514350">
              <a:buAutoNum type="arabicPeriod"/>
            </a:pPr>
            <a:endParaRPr lang="en-US" dirty="0">
              <a:solidFill>
                <a:srgbClr val="339933"/>
              </a:solidFill>
            </a:endParaRPr>
          </a:p>
          <a:p>
            <a:pPr marL="0" indent="0">
              <a:buNone/>
            </a:pPr>
            <a:endParaRPr lang="en-US" dirty="0">
              <a:solidFill>
                <a:srgbClr val="339933"/>
              </a:solidFill>
            </a:endParaRPr>
          </a:p>
          <a:p>
            <a:pPr marL="0" indent="0">
              <a:buNone/>
            </a:pPr>
            <a:endParaRPr lang="en-US" dirty="0">
              <a:solidFill>
                <a:srgbClr val="D60093"/>
              </a:solidFill>
            </a:endParaRPr>
          </a:p>
        </p:txBody>
      </p:sp>
    </p:spTree>
    <p:extLst>
      <p:ext uri="{BB962C8B-B14F-4D97-AF65-F5344CB8AC3E}">
        <p14:creationId xmlns:p14="http://schemas.microsoft.com/office/powerpoint/2010/main" val="122094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solidFill>
                  <a:srgbClr val="339933"/>
                </a:solidFill>
              </a:rPr>
              <a:t>2. Many people came to the show no one seemed to like it.</a:t>
            </a:r>
          </a:p>
          <a:p>
            <a:pPr marL="514350" indent="-514350">
              <a:buAutoNum type="arabicPeriod"/>
            </a:pPr>
            <a:endParaRPr lang="en-US" dirty="0">
              <a:solidFill>
                <a:srgbClr val="339933"/>
              </a:solidFill>
            </a:endParaRPr>
          </a:p>
        </p:txBody>
      </p:sp>
    </p:spTree>
    <p:extLst>
      <p:ext uri="{BB962C8B-B14F-4D97-AF65-F5344CB8AC3E}">
        <p14:creationId xmlns:p14="http://schemas.microsoft.com/office/powerpoint/2010/main" val="183512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514350" indent="-514350">
              <a:buAutoNum type="arabicPeriod" startAt="3"/>
            </a:pPr>
            <a:r>
              <a:rPr lang="en-US" dirty="0" smtClean="0">
                <a:solidFill>
                  <a:srgbClr val="339933"/>
                </a:solidFill>
              </a:rPr>
              <a:t>The pioneers crossed the plains in covered wagons the travel time was long.</a:t>
            </a:r>
          </a:p>
          <a:p>
            <a:pPr marL="514350" indent="-514350">
              <a:buAutoNum type="arabicPeriod" startAt="3"/>
            </a:pPr>
            <a:endParaRPr lang="en-US" dirty="0">
              <a:solidFill>
                <a:srgbClr val="339933"/>
              </a:solidFill>
            </a:endParaRPr>
          </a:p>
        </p:txBody>
      </p:sp>
    </p:spTree>
    <p:extLst>
      <p:ext uri="{BB962C8B-B14F-4D97-AF65-F5344CB8AC3E}">
        <p14:creationId xmlns:p14="http://schemas.microsoft.com/office/powerpoint/2010/main" val="158393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AutoNum type="arabicPeriod" startAt="4"/>
            </a:pPr>
            <a:r>
              <a:rPr lang="en-US" dirty="0" smtClean="0">
                <a:solidFill>
                  <a:srgbClr val="339933"/>
                </a:solidFill>
              </a:rPr>
              <a:t>The car came to a quick stop in the driveway in the house the people screamed.</a:t>
            </a:r>
          </a:p>
          <a:p>
            <a:pPr marL="0" indent="0">
              <a:buNone/>
            </a:pPr>
            <a:endParaRPr lang="en-US" dirty="0">
              <a:solidFill>
                <a:srgbClr val="339933"/>
              </a:solidFill>
            </a:endParaRPr>
          </a:p>
        </p:txBody>
      </p:sp>
    </p:spTree>
    <p:extLst>
      <p:ext uri="{BB962C8B-B14F-4D97-AF65-F5344CB8AC3E}">
        <p14:creationId xmlns:p14="http://schemas.microsoft.com/office/powerpoint/2010/main" val="71515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marL="514350" indent="-514350">
              <a:buAutoNum type="arabicPeriod" startAt="5"/>
            </a:pPr>
            <a:r>
              <a:rPr lang="en-US" dirty="0" smtClean="0">
                <a:solidFill>
                  <a:srgbClr val="339933"/>
                </a:solidFill>
              </a:rPr>
              <a:t>James can do the dishes he can take out the trash.</a:t>
            </a:r>
          </a:p>
          <a:p>
            <a:pPr marL="514350" indent="-514350">
              <a:buAutoNum type="arabicPeriod" startAt="5"/>
            </a:pPr>
            <a:endParaRPr lang="en-US" dirty="0">
              <a:solidFill>
                <a:srgbClr val="339933"/>
              </a:solidFill>
            </a:endParaRPr>
          </a:p>
          <a:p>
            <a:pPr marL="0" lvl="0" indent="0">
              <a:buNone/>
            </a:pPr>
            <a:r>
              <a:rPr lang="en-US" dirty="0">
                <a:solidFill>
                  <a:srgbClr val="339933"/>
                </a:solidFill>
              </a:rPr>
              <a:t>James can do the </a:t>
            </a:r>
            <a:r>
              <a:rPr lang="en-US" dirty="0" smtClean="0">
                <a:solidFill>
                  <a:srgbClr val="339933"/>
                </a:solidFill>
              </a:rPr>
              <a:t>dishes</a:t>
            </a:r>
            <a:r>
              <a:rPr lang="en-US" dirty="0" smtClean="0">
                <a:solidFill>
                  <a:srgbClr val="D60093"/>
                </a:solidFill>
              </a:rPr>
              <a:t>, or </a:t>
            </a:r>
            <a:r>
              <a:rPr lang="en-US" dirty="0">
                <a:solidFill>
                  <a:srgbClr val="339933"/>
                </a:solidFill>
              </a:rPr>
              <a:t>he can take out the trash</a:t>
            </a:r>
            <a:r>
              <a:rPr lang="en-US" dirty="0" smtClean="0">
                <a:solidFill>
                  <a:srgbClr val="339933"/>
                </a:solidFill>
              </a:rPr>
              <a:t>.          </a:t>
            </a:r>
            <a:r>
              <a:rPr lang="en-US" dirty="0" smtClean="0">
                <a:solidFill>
                  <a:srgbClr val="D60093"/>
                </a:solidFill>
              </a:rPr>
              <a:t>and</a:t>
            </a:r>
          </a:p>
          <a:p>
            <a:pPr marL="0" lvl="0" indent="0">
              <a:buNone/>
            </a:pPr>
            <a:endParaRPr lang="en-US" dirty="0">
              <a:solidFill>
                <a:srgbClr val="339933"/>
              </a:solidFill>
            </a:endParaRPr>
          </a:p>
          <a:p>
            <a:pPr marL="0" indent="0">
              <a:buNone/>
            </a:pPr>
            <a:r>
              <a:rPr lang="en-US" dirty="0" smtClean="0">
                <a:solidFill>
                  <a:srgbClr val="339933"/>
                </a:solidFill>
              </a:rPr>
              <a:t> </a:t>
            </a:r>
            <a:r>
              <a:rPr lang="en-US" dirty="0" smtClean="0">
                <a:solidFill>
                  <a:srgbClr val="D60093"/>
                </a:solidFill>
              </a:rPr>
              <a:t>Score 1/2 point per comma, 1/2 point per coordinating conjunction, </a:t>
            </a:r>
          </a:p>
          <a:p>
            <a:pPr marL="0" indent="0">
              <a:buNone/>
            </a:pPr>
            <a:r>
              <a:rPr lang="en-US" dirty="0" smtClean="0">
                <a:solidFill>
                  <a:srgbClr val="D60093"/>
                </a:solidFill>
              </a:rPr>
              <a:t>-1/2 for anything extra</a:t>
            </a:r>
            <a:r>
              <a:rPr lang="en-US" dirty="0" smtClean="0">
                <a:solidFill>
                  <a:srgbClr val="D60093"/>
                </a:solidFill>
              </a:rPr>
              <a:t>.</a:t>
            </a:r>
          </a:p>
          <a:p>
            <a:pPr marL="0" indent="0">
              <a:buNone/>
            </a:pPr>
            <a:endParaRPr lang="en-US" dirty="0" smtClean="0">
              <a:solidFill>
                <a:srgbClr val="D60093"/>
              </a:solidFill>
            </a:endParaRPr>
          </a:p>
          <a:p>
            <a:pPr marL="0" indent="0">
              <a:buNone/>
            </a:pPr>
            <a:r>
              <a:rPr lang="en-US" dirty="0" smtClean="0">
                <a:solidFill>
                  <a:srgbClr val="D60093"/>
                </a:solidFill>
              </a:rPr>
              <a:t>Grade in class.</a:t>
            </a:r>
            <a:endParaRPr lang="en-US" dirty="0" smtClean="0">
              <a:solidFill>
                <a:srgbClr val="D60093"/>
              </a:solidFill>
            </a:endParaRPr>
          </a:p>
          <a:p>
            <a:pPr marL="0" indent="0">
              <a:buNone/>
            </a:pPr>
            <a:endParaRPr lang="en-US" dirty="0">
              <a:solidFill>
                <a:srgbClr val="D60093"/>
              </a:solidFill>
            </a:endParaRPr>
          </a:p>
          <a:p>
            <a:pPr marL="0" indent="0">
              <a:buNone/>
            </a:pPr>
            <a:endParaRPr lang="en-US" dirty="0">
              <a:solidFill>
                <a:srgbClr val="D60093"/>
              </a:solidFill>
            </a:endParaRPr>
          </a:p>
        </p:txBody>
      </p:sp>
      <p:sp>
        <p:nvSpPr>
          <p:cNvPr id="4" name="TextBox 3"/>
          <p:cNvSpPr txBox="1"/>
          <p:nvPr/>
        </p:nvSpPr>
        <p:spPr>
          <a:xfrm>
            <a:off x="5070764" y="5644009"/>
            <a:ext cx="2362200" cy="1077218"/>
          </a:xfrm>
          <a:prstGeom prst="rect">
            <a:avLst/>
          </a:prstGeom>
          <a:solidFill>
            <a:srgbClr val="66FF33"/>
          </a:solidFill>
          <a:ln w="44450">
            <a:solidFill>
              <a:srgbClr val="D60093"/>
            </a:solidFill>
          </a:ln>
        </p:spPr>
        <p:txBody>
          <a:bodyPr wrap="square" rtlCol="0">
            <a:spAutoFit/>
          </a:bodyPr>
          <a:lstStyle/>
          <a:p>
            <a:pPr algn="ctr"/>
            <a:r>
              <a:rPr lang="en-US" sz="3200" u="sng" dirty="0" smtClean="0">
                <a:solidFill>
                  <a:srgbClr val="D60093"/>
                </a:solidFill>
              </a:rPr>
              <a:t># Correct</a:t>
            </a:r>
          </a:p>
          <a:p>
            <a:pPr algn="ctr"/>
            <a:r>
              <a:rPr lang="en-US" sz="3200" dirty="0" smtClean="0">
                <a:solidFill>
                  <a:srgbClr val="D60093"/>
                </a:solidFill>
              </a:rPr>
              <a:t>10</a:t>
            </a:r>
            <a:endParaRPr lang="en-US" sz="3200" dirty="0">
              <a:solidFill>
                <a:srgbClr val="D60093"/>
              </a:solidFill>
            </a:endParaRPr>
          </a:p>
        </p:txBody>
      </p:sp>
    </p:spTree>
    <p:extLst>
      <p:ext uri="{BB962C8B-B14F-4D97-AF65-F5344CB8AC3E}">
        <p14:creationId xmlns:p14="http://schemas.microsoft.com/office/powerpoint/2010/main" val="82885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ircle(in)">
                                      <p:cBhvr>
                                        <p:cTn id="27" dur="2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solidFill>
                  <a:srgbClr val="9900FF"/>
                </a:solidFill>
              </a:rPr>
              <a:t>Rewrite each sentence below omitting text and using an ellipsis. Answers may very.</a:t>
            </a:r>
            <a:endParaRPr lang="en-US" dirty="0">
              <a:solidFill>
                <a:srgbClr val="9900FF"/>
              </a:solidFill>
            </a:endParaRPr>
          </a:p>
        </p:txBody>
      </p:sp>
    </p:spTree>
    <p:extLst>
      <p:ext uri="{BB962C8B-B14F-4D97-AF65-F5344CB8AC3E}">
        <p14:creationId xmlns:p14="http://schemas.microsoft.com/office/powerpoint/2010/main" val="4177674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sz="3200" dirty="0">
                <a:solidFill>
                  <a:srgbClr val="9900FF"/>
                </a:solidFill>
                <a:ea typeface="+mn-ea"/>
                <a:cs typeface="+mn-cs"/>
              </a:rPr>
              <a:t>Rewrite each sentence below omitting text and using an ellipsis</a:t>
            </a:r>
            <a:r>
              <a:rPr lang="en-US" sz="3200" dirty="0" smtClean="0">
                <a:solidFill>
                  <a:srgbClr val="9900FF"/>
                </a:solidFill>
                <a:ea typeface="+mn-ea"/>
                <a:cs typeface="+mn-cs"/>
              </a:rPr>
              <a:t>.</a:t>
            </a:r>
            <a:r>
              <a:rPr lang="en-US" sz="3200" dirty="0">
                <a:solidFill>
                  <a:srgbClr val="9900FF"/>
                </a:solidFill>
                <a:ea typeface="+mn-ea"/>
                <a:cs typeface="+mn-cs"/>
              </a:rPr>
              <a:t> Answers may very.</a:t>
            </a:r>
            <a:br>
              <a:rPr lang="en-US" sz="3200" dirty="0">
                <a:solidFill>
                  <a:srgbClr val="9900FF"/>
                </a:solidFill>
                <a:ea typeface="+mn-ea"/>
                <a:cs typeface="+mn-cs"/>
              </a:rPr>
            </a:br>
            <a:r>
              <a:rPr lang="en-US" sz="3200" dirty="0">
                <a:solidFill>
                  <a:srgbClr val="9900FF"/>
                </a:solidFill>
                <a:ea typeface="+mn-ea"/>
                <a:cs typeface="+mn-cs"/>
              </a:rPr>
              <a:t/>
            </a:r>
            <a:br>
              <a:rPr lang="en-US" sz="3200" dirty="0">
                <a:solidFill>
                  <a:srgbClr val="9900FF"/>
                </a:solidFill>
                <a:ea typeface="+mn-ea"/>
                <a:cs typeface="+mn-cs"/>
              </a:rPr>
            </a:b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We were cautioned by the 8</a:t>
            </a:r>
            <a:r>
              <a:rPr lang="en-US" baseline="30000" dirty="0" smtClean="0"/>
              <a:t>th</a:t>
            </a:r>
            <a:r>
              <a:rPr lang="en-US" dirty="0" smtClean="0"/>
              <a:t> grade World History teacher Mrs. Peterson not to run in the halls.</a:t>
            </a:r>
          </a:p>
          <a:p>
            <a:pPr marL="514350" indent="-514350">
              <a:buAutoNum type="arabicPeriod"/>
            </a:pPr>
            <a:endParaRPr lang="en-US" dirty="0"/>
          </a:p>
          <a:p>
            <a:pPr marL="0" indent="0">
              <a:buNone/>
            </a:pPr>
            <a:r>
              <a:rPr lang="en-US" dirty="0" smtClean="0">
                <a:solidFill>
                  <a:srgbClr val="9900FF"/>
                </a:solidFill>
              </a:rPr>
              <a:t>We were cautioned by . . . Mrs. Peterson not to run in the halls.</a:t>
            </a:r>
            <a:endParaRPr lang="en-US" dirty="0">
              <a:solidFill>
                <a:srgbClr val="9900FF"/>
              </a:solidFill>
            </a:endParaRPr>
          </a:p>
        </p:txBody>
      </p:sp>
    </p:spTree>
    <p:extLst>
      <p:ext uri="{BB962C8B-B14F-4D97-AF65-F5344CB8AC3E}">
        <p14:creationId xmlns:p14="http://schemas.microsoft.com/office/powerpoint/2010/main" val="107797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39200" cy="1143000"/>
          </a:xfrm>
        </p:spPr>
        <p:txBody>
          <a:bodyPr>
            <a:normAutofit fontScale="90000"/>
          </a:bodyPr>
          <a:lstStyle/>
          <a:p>
            <a:pPr lvl="0">
              <a:spcBef>
                <a:spcPct val="20000"/>
              </a:spcBef>
            </a:pPr>
            <a:r>
              <a:rPr lang="en-US" sz="3200" dirty="0">
                <a:solidFill>
                  <a:srgbClr val="9900FF"/>
                </a:solidFill>
                <a:ea typeface="+mn-ea"/>
                <a:cs typeface="+mn-cs"/>
              </a:rPr>
              <a:t>Rewrite each sentence below omitting text and using an ellipsis</a:t>
            </a:r>
            <a:r>
              <a:rPr lang="en-US" sz="3200" dirty="0" smtClean="0">
                <a:solidFill>
                  <a:srgbClr val="9900FF"/>
                </a:solidFill>
                <a:ea typeface="+mn-ea"/>
                <a:cs typeface="+mn-cs"/>
              </a:rPr>
              <a:t>.</a:t>
            </a:r>
            <a:r>
              <a:rPr lang="en-US" sz="3200" dirty="0">
                <a:solidFill>
                  <a:srgbClr val="9900FF"/>
                </a:solidFill>
                <a:ea typeface="+mn-ea"/>
                <a:cs typeface="+mn-cs"/>
              </a:rPr>
              <a:t> Answers may very.</a:t>
            </a:r>
            <a:br>
              <a:rPr lang="en-US" sz="3200" dirty="0">
                <a:solidFill>
                  <a:srgbClr val="9900FF"/>
                </a:solidFill>
                <a:ea typeface="+mn-ea"/>
                <a:cs typeface="+mn-cs"/>
              </a:rPr>
            </a:br>
            <a:r>
              <a:rPr lang="en-US" sz="3200" dirty="0">
                <a:solidFill>
                  <a:srgbClr val="9900FF"/>
                </a:solidFill>
                <a:ea typeface="+mn-ea"/>
                <a:cs typeface="+mn-cs"/>
              </a:rPr>
              <a:t/>
            </a:r>
            <a:br>
              <a:rPr lang="en-US" sz="3200" dirty="0">
                <a:solidFill>
                  <a:srgbClr val="9900FF"/>
                </a:solidFill>
                <a:ea typeface="+mn-ea"/>
                <a:cs typeface="+mn-cs"/>
              </a:rPr>
            </a:br>
            <a:endParaRPr lang="en-US" dirty="0"/>
          </a:p>
        </p:txBody>
      </p:sp>
      <p:sp>
        <p:nvSpPr>
          <p:cNvPr id="3" name="Content Placeholder 2"/>
          <p:cNvSpPr>
            <a:spLocks noGrp="1"/>
          </p:cNvSpPr>
          <p:nvPr>
            <p:ph idx="1"/>
          </p:nvPr>
        </p:nvSpPr>
        <p:spPr/>
        <p:txBody>
          <a:bodyPr/>
          <a:lstStyle/>
          <a:p>
            <a:pPr marL="514350" indent="-514350">
              <a:buAutoNum type="arabicPeriod" startAt="4"/>
            </a:pPr>
            <a:r>
              <a:rPr lang="en-US" dirty="0" smtClean="0"/>
              <a:t>When we think about it carefully, and we should be careful to think about it, the use of punctuation is a science and an art.</a:t>
            </a:r>
          </a:p>
          <a:p>
            <a:pPr marL="514350" indent="-514350">
              <a:buAutoNum type="arabicPeriod" startAt="4"/>
            </a:pPr>
            <a:endParaRPr lang="en-US" dirty="0"/>
          </a:p>
          <a:p>
            <a:pPr marL="0" indent="0">
              <a:buNone/>
            </a:pPr>
            <a:r>
              <a:rPr lang="en-US" dirty="0" smtClean="0">
                <a:solidFill>
                  <a:srgbClr val="9900FF"/>
                </a:solidFill>
              </a:rPr>
              <a:t>When we think about it carefully . . . the use of punctuation is a science and an art.</a:t>
            </a:r>
            <a:endParaRPr lang="en-US" dirty="0">
              <a:solidFill>
                <a:srgbClr val="9900FF"/>
              </a:solidFill>
            </a:endParaRPr>
          </a:p>
        </p:txBody>
      </p:sp>
    </p:spTree>
    <p:extLst>
      <p:ext uri="{BB962C8B-B14F-4D97-AF65-F5344CB8AC3E}">
        <p14:creationId xmlns:p14="http://schemas.microsoft.com/office/powerpoint/2010/main" val="44436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sz="3200" dirty="0">
                <a:solidFill>
                  <a:srgbClr val="9900FF"/>
                </a:solidFill>
                <a:ea typeface="+mn-ea"/>
                <a:cs typeface="+mn-cs"/>
              </a:rPr>
              <a:t>Rewrite each sentence below omitting text and using an ellipsis</a:t>
            </a:r>
            <a:r>
              <a:rPr lang="en-US" sz="3200" dirty="0" smtClean="0">
                <a:solidFill>
                  <a:srgbClr val="9900FF"/>
                </a:solidFill>
                <a:ea typeface="+mn-ea"/>
                <a:cs typeface="+mn-cs"/>
              </a:rPr>
              <a:t>.</a:t>
            </a:r>
            <a:r>
              <a:rPr lang="en-US" sz="3200" dirty="0">
                <a:solidFill>
                  <a:srgbClr val="9900FF"/>
                </a:solidFill>
                <a:ea typeface="+mn-ea"/>
                <a:cs typeface="+mn-cs"/>
              </a:rPr>
              <a:t> Answers may very.</a:t>
            </a:r>
            <a:br>
              <a:rPr lang="en-US" sz="3200" dirty="0">
                <a:solidFill>
                  <a:srgbClr val="9900FF"/>
                </a:solidFill>
                <a:ea typeface="+mn-ea"/>
                <a:cs typeface="+mn-cs"/>
              </a:rPr>
            </a:br>
            <a:r>
              <a:rPr lang="en-US" sz="3200" dirty="0">
                <a:solidFill>
                  <a:srgbClr val="9900FF"/>
                </a:solidFill>
                <a:ea typeface="+mn-ea"/>
                <a:cs typeface="+mn-cs"/>
              </a:rPr>
              <a:t/>
            </a:r>
            <a:br>
              <a:rPr lang="en-US" sz="3200" dirty="0">
                <a:solidFill>
                  <a:srgbClr val="9900FF"/>
                </a:solidFill>
                <a:ea typeface="+mn-ea"/>
                <a:cs typeface="+mn-cs"/>
              </a:rPr>
            </a:br>
            <a:endParaRPr lang="en-US" dirty="0"/>
          </a:p>
        </p:txBody>
      </p:sp>
      <p:sp>
        <p:nvSpPr>
          <p:cNvPr id="3" name="Content Placeholder 2"/>
          <p:cNvSpPr>
            <a:spLocks noGrp="1"/>
          </p:cNvSpPr>
          <p:nvPr>
            <p:ph idx="1"/>
          </p:nvPr>
        </p:nvSpPr>
        <p:spPr/>
        <p:txBody>
          <a:bodyPr/>
          <a:lstStyle/>
          <a:p>
            <a:pPr marL="514350" indent="-514350">
              <a:buAutoNum type="arabicPeriod" startAt="5"/>
            </a:pPr>
            <a:r>
              <a:rPr lang="en-US" dirty="0" smtClean="0"/>
              <a:t>The children played on all the playground equipment including the swings, the slide, the monkey bars, and the merry-go-round.</a:t>
            </a:r>
          </a:p>
          <a:p>
            <a:pPr marL="514350" indent="-514350">
              <a:buAutoNum type="arabicPeriod" startAt="5"/>
            </a:pPr>
            <a:endParaRPr lang="en-US" dirty="0"/>
          </a:p>
          <a:p>
            <a:pPr marL="0" indent="0">
              <a:buNone/>
            </a:pPr>
            <a:r>
              <a:rPr lang="en-US" dirty="0" smtClean="0">
                <a:solidFill>
                  <a:srgbClr val="9900FF"/>
                </a:solidFill>
              </a:rPr>
              <a:t>The children played on all the playground equipment . . . .</a:t>
            </a:r>
            <a:endParaRPr lang="en-US" dirty="0">
              <a:solidFill>
                <a:srgbClr val="9900FF"/>
              </a:solidFill>
            </a:endParaRPr>
          </a:p>
        </p:txBody>
      </p:sp>
    </p:spTree>
    <p:extLst>
      <p:ext uri="{BB962C8B-B14F-4D97-AF65-F5344CB8AC3E}">
        <p14:creationId xmlns:p14="http://schemas.microsoft.com/office/powerpoint/2010/main" val="1366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sz="3200" dirty="0">
                <a:solidFill>
                  <a:srgbClr val="9900FF"/>
                </a:solidFill>
                <a:ea typeface="+mn-ea"/>
                <a:cs typeface="+mn-cs"/>
              </a:rPr>
              <a:t>Rewrite each sentence below omitting text and using an ellipsis</a:t>
            </a:r>
            <a:r>
              <a:rPr lang="en-US" sz="3200" dirty="0" smtClean="0">
                <a:solidFill>
                  <a:srgbClr val="9900FF"/>
                </a:solidFill>
                <a:ea typeface="+mn-ea"/>
                <a:cs typeface="+mn-cs"/>
              </a:rPr>
              <a:t>.</a:t>
            </a:r>
            <a:r>
              <a:rPr lang="en-US" sz="3200" dirty="0">
                <a:solidFill>
                  <a:srgbClr val="9900FF"/>
                </a:solidFill>
                <a:ea typeface="+mn-ea"/>
                <a:cs typeface="+mn-cs"/>
              </a:rPr>
              <a:t> Answers may very.</a:t>
            </a:r>
            <a:br>
              <a:rPr lang="en-US" sz="3200" dirty="0">
                <a:solidFill>
                  <a:srgbClr val="9900FF"/>
                </a:solidFill>
                <a:ea typeface="+mn-ea"/>
                <a:cs typeface="+mn-cs"/>
              </a:rPr>
            </a:br>
            <a:r>
              <a:rPr lang="en-US" sz="3200" dirty="0">
                <a:solidFill>
                  <a:srgbClr val="9900FF"/>
                </a:solidFill>
                <a:ea typeface="+mn-ea"/>
                <a:cs typeface="+mn-cs"/>
              </a:rPr>
              <a:t/>
            </a:r>
            <a:br>
              <a:rPr lang="en-US" sz="3200" dirty="0">
                <a:solidFill>
                  <a:srgbClr val="9900FF"/>
                </a:solidFill>
                <a:ea typeface="+mn-ea"/>
                <a:cs typeface="+mn-cs"/>
              </a:rPr>
            </a:br>
            <a:endParaRPr lang="en-US" dirty="0"/>
          </a:p>
        </p:txBody>
      </p:sp>
      <p:sp>
        <p:nvSpPr>
          <p:cNvPr id="3" name="Content Placeholder 2"/>
          <p:cNvSpPr>
            <a:spLocks noGrp="1"/>
          </p:cNvSpPr>
          <p:nvPr>
            <p:ph idx="1"/>
          </p:nvPr>
        </p:nvSpPr>
        <p:spPr/>
        <p:txBody>
          <a:bodyPr/>
          <a:lstStyle/>
          <a:p>
            <a:pPr marL="514350" indent="-514350">
              <a:buAutoNum type="arabicPeriod" startAt="2"/>
            </a:pPr>
            <a:r>
              <a:rPr lang="en-US" dirty="0" smtClean="0"/>
              <a:t>The important point to make, and I cannot say it too often, is that music and art are important factors in a culture.</a:t>
            </a:r>
          </a:p>
          <a:p>
            <a:pPr marL="514350" indent="-514350">
              <a:buAutoNum type="arabicPeriod" startAt="2"/>
            </a:pPr>
            <a:endParaRPr lang="en-US" dirty="0"/>
          </a:p>
          <a:p>
            <a:pPr marL="0" indent="0">
              <a:buNone/>
            </a:pPr>
            <a:r>
              <a:rPr lang="en-US" dirty="0" smtClean="0">
                <a:solidFill>
                  <a:srgbClr val="9900FF"/>
                </a:solidFill>
              </a:rPr>
              <a:t>The important point to make . . . is that music and art are important factors in culture.</a:t>
            </a:r>
            <a:endParaRPr lang="en-US" dirty="0">
              <a:solidFill>
                <a:srgbClr val="9900FF"/>
              </a:solidFill>
            </a:endParaRPr>
          </a:p>
        </p:txBody>
      </p:sp>
    </p:spTree>
    <p:extLst>
      <p:ext uri="{BB962C8B-B14F-4D97-AF65-F5344CB8AC3E}">
        <p14:creationId xmlns:p14="http://schemas.microsoft.com/office/powerpoint/2010/main" val="239192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sz="3200" dirty="0">
                <a:solidFill>
                  <a:srgbClr val="9900FF"/>
                </a:solidFill>
                <a:ea typeface="+mn-ea"/>
                <a:cs typeface="+mn-cs"/>
              </a:rPr>
              <a:t>Rewrite each sentence below omitting text and using an ellipsis</a:t>
            </a:r>
            <a:r>
              <a:rPr lang="en-US" sz="3200" dirty="0" smtClean="0">
                <a:solidFill>
                  <a:srgbClr val="9900FF"/>
                </a:solidFill>
                <a:ea typeface="+mn-ea"/>
                <a:cs typeface="+mn-cs"/>
              </a:rPr>
              <a:t>.</a:t>
            </a:r>
            <a:r>
              <a:rPr lang="en-US" sz="3200" dirty="0">
                <a:solidFill>
                  <a:srgbClr val="9900FF"/>
                </a:solidFill>
                <a:ea typeface="+mn-ea"/>
                <a:cs typeface="+mn-cs"/>
              </a:rPr>
              <a:t> Answers may very.</a:t>
            </a:r>
            <a:br>
              <a:rPr lang="en-US" sz="3200" dirty="0">
                <a:solidFill>
                  <a:srgbClr val="9900FF"/>
                </a:solidFill>
                <a:ea typeface="+mn-ea"/>
                <a:cs typeface="+mn-cs"/>
              </a:rPr>
            </a:br>
            <a:r>
              <a:rPr lang="en-US" sz="3200" dirty="0">
                <a:solidFill>
                  <a:srgbClr val="9900FF"/>
                </a:solidFill>
                <a:ea typeface="+mn-ea"/>
                <a:cs typeface="+mn-cs"/>
              </a:rPr>
              <a:t/>
            </a:r>
            <a:br>
              <a:rPr lang="en-US" sz="3200" dirty="0">
                <a:solidFill>
                  <a:srgbClr val="9900FF"/>
                </a:solidFill>
                <a:ea typeface="+mn-ea"/>
                <a:cs typeface="+mn-cs"/>
              </a:rPr>
            </a:br>
            <a:endParaRPr lang="en-US" dirty="0"/>
          </a:p>
        </p:txBody>
      </p:sp>
      <p:sp>
        <p:nvSpPr>
          <p:cNvPr id="3" name="Content Placeholder 2"/>
          <p:cNvSpPr>
            <a:spLocks noGrp="1"/>
          </p:cNvSpPr>
          <p:nvPr>
            <p:ph idx="1"/>
          </p:nvPr>
        </p:nvSpPr>
        <p:spPr/>
        <p:txBody>
          <a:bodyPr/>
          <a:lstStyle/>
          <a:p>
            <a:pPr marL="514350" indent="-514350">
              <a:buAutoNum type="arabicPeriod" startAt="3"/>
            </a:pPr>
            <a:r>
              <a:rPr lang="en-US" dirty="0" smtClean="0"/>
              <a:t>He couldn’t run fast enough, although he tried with all his might, to catch the carriage as it traveled down the road.</a:t>
            </a:r>
          </a:p>
          <a:p>
            <a:pPr marL="514350" indent="-514350">
              <a:buAutoNum type="arabicPeriod" startAt="3"/>
            </a:pPr>
            <a:endParaRPr lang="en-US" dirty="0"/>
          </a:p>
          <a:p>
            <a:pPr marL="0" indent="0">
              <a:buNone/>
            </a:pPr>
            <a:r>
              <a:rPr lang="en-US" dirty="0" smtClean="0">
                <a:solidFill>
                  <a:srgbClr val="9900FF"/>
                </a:solidFill>
              </a:rPr>
              <a:t>He couldn’t run fast enough . . . to catch the carriage as it traveled down the road.</a:t>
            </a:r>
            <a:endParaRPr lang="en-US" dirty="0">
              <a:solidFill>
                <a:srgbClr val="9900FF"/>
              </a:solidFill>
            </a:endParaRPr>
          </a:p>
        </p:txBody>
      </p:sp>
    </p:spTree>
    <p:extLst>
      <p:ext uri="{BB962C8B-B14F-4D97-AF65-F5344CB8AC3E}">
        <p14:creationId xmlns:p14="http://schemas.microsoft.com/office/powerpoint/2010/main" val="412141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043" y="707886"/>
            <a:ext cx="8686800" cy="5486399"/>
          </a:xfrm>
        </p:spPr>
        <p:txBody>
          <a:bodyPr>
            <a:normAutofit/>
          </a:bodyPr>
          <a:lstStyle/>
          <a:p>
            <a:pPr marL="0" indent="0">
              <a:buNone/>
            </a:pPr>
            <a:r>
              <a:rPr lang="en-US" dirty="0" smtClean="0">
                <a:solidFill>
                  <a:srgbClr val="0000FF"/>
                </a:solidFill>
              </a:rPr>
              <a:t>An ellipsis is a series of three dots (…).  While it often shows that some text has been left out, it may also be used to show a pause, a hesitation, or an incomplete thought, especially in quotations.  Note there is a space before and after the ellipses.  If the ellipsis is at the end of a quotation followed by a speaker reference, there is no comma.</a:t>
            </a:r>
            <a:endParaRPr lang="en-US" dirty="0">
              <a:solidFill>
                <a:srgbClr val="0000FF"/>
              </a:solidFill>
            </a:endParaRPr>
          </a:p>
        </p:txBody>
      </p:sp>
      <p:sp>
        <p:nvSpPr>
          <p:cNvPr id="4" name="Rectangle 3"/>
          <p:cNvSpPr/>
          <p:nvPr/>
        </p:nvSpPr>
        <p:spPr>
          <a:xfrm>
            <a:off x="76200" y="0"/>
            <a:ext cx="8820507" cy="707886"/>
          </a:xfrm>
          <a:prstGeom prst="rect">
            <a:avLst/>
          </a:prstGeom>
          <a:noFill/>
        </p:spPr>
        <p:txBody>
          <a:bodyPr wrap="squar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Ellipsis to Show a Pause - Tuesday</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TextBox 4"/>
          <p:cNvSpPr txBox="1"/>
          <p:nvPr/>
        </p:nvSpPr>
        <p:spPr>
          <a:xfrm>
            <a:off x="695036" y="4272812"/>
            <a:ext cx="3692237" cy="646331"/>
          </a:xfrm>
          <a:prstGeom prst="rect">
            <a:avLst/>
          </a:prstGeom>
          <a:solidFill>
            <a:schemeClr val="accent6">
              <a:lumMod val="60000"/>
              <a:lumOff val="40000"/>
            </a:schemeClr>
          </a:solidFill>
          <a:ln w="57150">
            <a:solidFill>
              <a:schemeClr val="accent6">
                <a:lumMod val="75000"/>
              </a:schemeClr>
            </a:solidFill>
          </a:ln>
        </p:spPr>
        <p:txBody>
          <a:bodyPr wrap="square" rtlCol="0">
            <a:spAutoFit/>
          </a:bodyPr>
          <a:lstStyle/>
          <a:p>
            <a:r>
              <a:rPr lang="en-US" b="1" dirty="0" smtClean="0">
                <a:solidFill>
                  <a:srgbClr val="0000FF"/>
                </a:solidFill>
              </a:rPr>
              <a:t>Example 1:</a:t>
            </a:r>
          </a:p>
          <a:p>
            <a:r>
              <a:rPr lang="en-US" dirty="0" smtClean="0">
                <a:solidFill>
                  <a:srgbClr val="0000FF"/>
                </a:solidFill>
              </a:rPr>
              <a:t>“I’m confused . . .  “ said Elaine.</a:t>
            </a:r>
            <a:endParaRPr lang="en-US" dirty="0">
              <a:solidFill>
                <a:srgbClr val="0000FF"/>
              </a:solidFill>
            </a:endParaRPr>
          </a:p>
        </p:txBody>
      </p:sp>
      <p:sp>
        <p:nvSpPr>
          <p:cNvPr id="6" name="TextBox 5"/>
          <p:cNvSpPr txBox="1"/>
          <p:nvPr/>
        </p:nvSpPr>
        <p:spPr>
          <a:xfrm>
            <a:off x="4572000" y="4272812"/>
            <a:ext cx="3576782" cy="646331"/>
          </a:xfrm>
          <a:prstGeom prst="rect">
            <a:avLst/>
          </a:prstGeom>
          <a:solidFill>
            <a:schemeClr val="accent6">
              <a:lumMod val="60000"/>
              <a:lumOff val="40000"/>
            </a:schemeClr>
          </a:solidFill>
          <a:ln w="57150">
            <a:solidFill>
              <a:schemeClr val="accent6">
                <a:lumMod val="75000"/>
              </a:schemeClr>
            </a:solidFill>
          </a:ln>
        </p:spPr>
        <p:txBody>
          <a:bodyPr wrap="square" rtlCol="0">
            <a:spAutoFit/>
          </a:bodyPr>
          <a:lstStyle/>
          <a:p>
            <a:r>
              <a:rPr lang="en-US" b="1" dirty="0" smtClean="0">
                <a:solidFill>
                  <a:srgbClr val="0000FF"/>
                </a:solidFill>
              </a:rPr>
              <a:t>Example 2:</a:t>
            </a:r>
          </a:p>
          <a:p>
            <a:r>
              <a:rPr lang="en-US" dirty="0" smtClean="0">
                <a:solidFill>
                  <a:srgbClr val="0000FF"/>
                </a:solidFill>
              </a:rPr>
              <a:t>The painting was . . . . Curious.</a:t>
            </a:r>
            <a:endParaRPr lang="en-US" dirty="0">
              <a:solidFill>
                <a:srgbClr val="0000FF"/>
              </a:solidFill>
            </a:endParaRPr>
          </a:p>
        </p:txBody>
      </p:sp>
      <p:sp>
        <p:nvSpPr>
          <p:cNvPr id="7" name="TextBox 6"/>
          <p:cNvSpPr txBox="1"/>
          <p:nvPr/>
        </p:nvSpPr>
        <p:spPr>
          <a:xfrm>
            <a:off x="4531591" y="5389217"/>
            <a:ext cx="3576782" cy="646331"/>
          </a:xfrm>
          <a:prstGeom prst="rect">
            <a:avLst/>
          </a:prstGeom>
          <a:solidFill>
            <a:schemeClr val="accent6">
              <a:lumMod val="60000"/>
              <a:lumOff val="40000"/>
            </a:schemeClr>
          </a:solidFill>
          <a:ln w="57150">
            <a:solidFill>
              <a:schemeClr val="accent6">
                <a:lumMod val="75000"/>
              </a:schemeClr>
            </a:solidFill>
          </a:ln>
        </p:spPr>
        <p:txBody>
          <a:bodyPr wrap="square" rtlCol="0">
            <a:spAutoFit/>
          </a:bodyPr>
          <a:lstStyle/>
          <a:p>
            <a:r>
              <a:rPr lang="en-US" b="1" dirty="0" smtClean="0">
                <a:solidFill>
                  <a:srgbClr val="0000FF"/>
                </a:solidFill>
              </a:rPr>
              <a:t>Example with complete text.</a:t>
            </a:r>
          </a:p>
          <a:p>
            <a:r>
              <a:rPr lang="en-US" dirty="0" smtClean="0">
                <a:solidFill>
                  <a:srgbClr val="0000FF"/>
                </a:solidFill>
              </a:rPr>
              <a:t>She cried “Hello . . . .</a:t>
            </a:r>
            <a:endParaRPr lang="en-US" dirty="0">
              <a:solidFill>
                <a:srgbClr val="0000FF"/>
              </a:solidFill>
            </a:endParaRPr>
          </a:p>
        </p:txBody>
      </p:sp>
      <p:sp>
        <p:nvSpPr>
          <p:cNvPr id="8" name="TextBox 7"/>
          <p:cNvSpPr txBox="1"/>
          <p:nvPr/>
        </p:nvSpPr>
        <p:spPr>
          <a:xfrm>
            <a:off x="752763" y="5125963"/>
            <a:ext cx="3576782" cy="923330"/>
          </a:xfrm>
          <a:prstGeom prst="rect">
            <a:avLst/>
          </a:prstGeom>
          <a:noFill/>
          <a:ln w="57150">
            <a:noFill/>
          </a:ln>
        </p:spPr>
        <p:txBody>
          <a:bodyPr wrap="square" rtlCol="0">
            <a:spAutoFit/>
          </a:bodyPr>
          <a:lstStyle/>
          <a:p>
            <a:r>
              <a:rPr lang="en-US" dirty="0" smtClean="0">
                <a:solidFill>
                  <a:srgbClr val="0000FF"/>
                </a:solidFill>
              </a:rPr>
              <a:t>If the ellipsis comes at the end of a sentence, the ellipsis is followed by a space and a period.</a:t>
            </a:r>
            <a:endParaRPr lang="en-US" dirty="0">
              <a:solidFill>
                <a:srgbClr val="0000FF"/>
              </a:solidFill>
            </a:endParaRPr>
          </a:p>
        </p:txBody>
      </p:sp>
    </p:spTree>
    <p:extLst>
      <p:ext uri="{BB962C8B-B14F-4D97-AF65-F5344CB8AC3E}">
        <p14:creationId xmlns:p14="http://schemas.microsoft.com/office/powerpoint/2010/main" val="2905730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4173</TotalTime>
  <Words>2051</Words>
  <Application>Microsoft Office PowerPoint</Application>
  <PresentationFormat>On-screen Show (4:3)</PresentationFormat>
  <Paragraphs>158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Dot, Dot, Dot:  The Ellipsis - Monday</vt:lpstr>
      <vt:lpstr>PowerPoint Presentation</vt:lpstr>
      <vt:lpstr>Rewrite each sentence below omitting text and using an ellipsis. Answers may very.  </vt:lpstr>
      <vt:lpstr>Rewrite each sentence below omitting text and using an ellipsis. Answers may very.  </vt:lpstr>
      <vt:lpstr>Rewrite each sentence below omitting text and using an ellipsis. Answers may very.  </vt:lpstr>
      <vt:lpstr>Rewrite each sentence below omitting text and using an ellipsis. Answers may very.  </vt:lpstr>
      <vt:lpstr>Rewrite each sentence below omitting text and using an ellipsis. Answers may very.  </vt:lpstr>
      <vt:lpstr>PowerPoint Presentation</vt:lpstr>
      <vt:lpstr>Rewrite each sentence below using an ellipsis. Answers may vary.</vt:lpstr>
      <vt:lpstr>Rewrite each sentence below using an ellipsis. Answers may vary.</vt:lpstr>
      <vt:lpstr>Rewrite each sentence below using an ellipsis. Answers may vary.</vt:lpstr>
      <vt:lpstr>Rewrite each sentence below using an ellipsis. Answers may vary.  </vt:lpstr>
      <vt:lpstr>Rewrite each sentence below using an ellipsis. Answers may vary. </vt:lpstr>
      <vt:lpstr>Rewrite each sentence below using an ellipsis. Answers may vary. </vt:lpstr>
      <vt:lpstr>PowerPoint Presentation</vt:lpstr>
      <vt:lpstr>Below is another passage from President Kennedy’s speech.  Write two sentences quoting the passage and using an ellipsis.</vt:lpstr>
      <vt:lpstr>PowerPoint Presentation</vt:lpstr>
      <vt:lpstr>PowerPoint Presentation</vt:lpstr>
      <vt:lpstr>PowerPoint Presentation</vt:lpstr>
      <vt:lpstr>PowerPoint Presentation</vt:lpstr>
      <vt:lpstr>PowerPoint Presentation</vt:lpstr>
      <vt:lpstr>Friday-Correcting Run-on Sentences  Commas and Conjunctions </vt:lpstr>
      <vt:lpstr>PowerPoint Presentation</vt:lpstr>
      <vt:lpstr>Answers may vary.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ecusd7</dc:creator>
  <cp:lastModifiedBy>deleteme</cp:lastModifiedBy>
  <cp:revision>54</cp:revision>
  <cp:lastPrinted>2019-02-21T14:22:47Z</cp:lastPrinted>
  <dcterms:created xsi:type="dcterms:W3CDTF">2018-02-14T14:16:15Z</dcterms:created>
  <dcterms:modified xsi:type="dcterms:W3CDTF">2020-02-15T02:21:12Z</dcterms:modified>
</cp:coreProperties>
</file>